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notesMasterIdLst>
    <p:notesMasterId r:id="rId1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A44CEB-1F3D-4EBD-AF9C-2622BD9DA7C8}" type="doc">
      <dgm:prSet loTypeId="urn:microsoft.com/office/officeart/2008/layout/RadialCluster" loCatId="cycle" qsTypeId="urn:microsoft.com/office/officeart/2005/8/quickstyle/3d1" qsCatId="3D" csTypeId="urn:microsoft.com/office/officeart/2005/8/colors/colorful1" csCatId="colorful" phldr="1"/>
      <dgm:spPr/>
      <dgm:t>
        <a:bodyPr/>
        <a:lstStyle/>
        <a:p>
          <a:endParaRPr lang="en-US"/>
        </a:p>
      </dgm:t>
    </dgm:pt>
    <dgm:pt modelId="{E2BA87A3-8EF0-4703-B02B-C68D6E6E5998}">
      <dgm:prSet phldrT="[Text]"/>
      <dgm:spPr/>
      <dgm:t>
        <a:bodyPr/>
        <a:lstStyle/>
        <a:p>
          <a:pPr rtl="1"/>
          <a:r>
            <a:rPr lang="fa-IR" b="1" dirty="0" smtClean="0">
              <a:ln w="12700">
                <a:solidFill>
                  <a:schemeClr val="tx1"/>
                </a:solidFill>
              </a:ln>
              <a:solidFill>
                <a:schemeClr val="bg1"/>
              </a:solidFill>
              <a:cs typeface="B Homa" panose="00000400000000000000" pitchFamily="2" charset="-78"/>
            </a:rPr>
            <a:t>چالش‌های توسعه</a:t>
          </a:r>
          <a:endParaRPr lang="en-US" dirty="0">
            <a:solidFill>
              <a:schemeClr val="bg1"/>
            </a:solidFill>
          </a:endParaRPr>
        </a:p>
      </dgm:t>
    </dgm:pt>
    <dgm:pt modelId="{7CD5C124-4483-44D7-B52E-497B8DF2B73E}" type="parTrans" cxnId="{136D06DD-4370-4AD8-856F-EE8B923AED1B}">
      <dgm:prSet/>
      <dgm:spPr/>
      <dgm:t>
        <a:bodyPr/>
        <a:lstStyle/>
        <a:p>
          <a:endParaRPr lang="en-US"/>
        </a:p>
      </dgm:t>
    </dgm:pt>
    <dgm:pt modelId="{9BAD763A-B799-4803-8D30-142DD75CB966}" type="sibTrans" cxnId="{136D06DD-4370-4AD8-856F-EE8B923AED1B}">
      <dgm:prSet/>
      <dgm:spPr/>
      <dgm:t>
        <a:bodyPr/>
        <a:lstStyle/>
        <a:p>
          <a:endParaRPr lang="en-US"/>
        </a:p>
      </dgm:t>
    </dgm:pt>
    <dgm:pt modelId="{27F76A91-AAE6-4D48-9704-88F972E708A7}">
      <dgm:prSet phldrT="[Text]" custT="1"/>
      <dgm:spPr/>
      <dgm:t>
        <a:bodyPr/>
        <a:lstStyle/>
        <a:p>
          <a:pPr rtl="1"/>
          <a:r>
            <a:rPr lang="fa-IR" sz="1400" b="1" dirty="0" smtClean="0">
              <a:solidFill>
                <a:schemeClr val="bg1"/>
              </a:solidFill>
              <a:latin typeface="Adobe Arabic" pitchFamily="18" charset="-78"/>
              <a:cs typeface="Adobe Arabic" pitchFamily="18" charset="-78"/>
            </a:rPr>
            <a:t>ایجاد رشد اقتصادی، اشتغال، و درآمد</a:t>
          </a:r>
          <a:endParaRPr lang="en-US" sz="1400" dirty="0"/>
        </a:p>
      </dgm:t>
    </dgm:pt>
    <dgm:pt modelId="{239B96AF-40FE-44B3-9D66-EB66911652DD}" type="parTrans" cxnId="{7AD1A347-09A5-40EA-8707-D853A31691AD}">
      <dgm:prSet/>
      <dgm:spPr/>
      <dgm:t>
        <a:bodyPr/>
        <a:lstStyle/>
        <a:p>
          <a:endParaRPr lang="en-US"/>
        </a:p>
      </dgm:t>
    </dgm:pt>
    <dgm:pt modelId="{45D1FC17-CCB3-4A65-A234-8A377A0D2C13}" type="sibTrans" cxnId="{7AD1A347-09A5-40EA-8707-D853A31691AD}">
      <dgm:prSet/>
      <dgm:spPr/>
      <dgm:t>
        <a:bodyPr/>
        <a:lstStyle/>
        <a:p>
          <a:endParaRPr lang="en-US"/>
        </a:p>
      </dgm:t>
    </dgm:pt>
    <dgm:pt modelId="{3A079960-3318-4E66-A220-F4592DDE0B99}">
      <dgm:prSet phldrT="[Text]"/>
      <dgm:spPr/>
      <dgm:t>
        <a:bodyPr/>
        <a:lstStyle/>
        <a:p>
          <a:pPr rtl="1"/>
          <a:r>
            <a:rPr lang="fa-IR" b="1" dirty="0" smtClean="0">
              <a:solidFill>
                <a:schemeClr val="bg1"/>
              </a:solidFill>
              <a:latin typeface="Adobe Arabic" pitchFamily="18" charset="-78"/>
              <a:cs typeface="Adobe Arabic" pitchFamily="18" charset="-78"/>
            </a:rPr>
            <a:t>مواجهه با نیاز های اصلی</a:t>
          </a:r>
          <a:endParaRPr lang="en-US" dirty="0"/>
        </a:p>
      </dgm:t>
    </dgm:pt>
    <dgm:pt modelId="{C49E03E0-AD7E-4DBE-8FE5-1472E0CA114C}" type="parTrans" cxnId="{D5E1D8EF-45F9-4CD9-9B05-2A3BFEDDFEF9}">
      <dgm:prSet/>
      <dgm:spPr/>
      <dgm:t>
        <a:bodyPr/>
        <a:lstStyle/>
        <a:p>
          <a:endParaRPr lang="en-US"/>
        </a:p>
      </dgm:t>
    </dgm:pt>
    <dgm:pt modelId="{51928144-D146-4FBD-AF3E-344930F19949}" type="sibTrans" cxnId="{D5E1D8EF-45F9-4CD9-9B05-2A3BFEDDFEF9}">
      <dgm:prSet/>
      <dgm:spPr/>
      <dgm:t>
        <a:bodyPr/>
        <a:lstStyle/>
        <a:p>
          <a:endParaRPr lang="en-US"/>
        </a:p>
      </dgm:t>
    </dgm:pt>
    <dgm:pt modelId="{F866EB75-F2E2-44A3-BDC4-BB97DCB17585}">
      <dgm:prSet phldrT="[Text]"/>
      <dgm:spPr/>
      <dgm:t>
        <a:bodyPr/>
        <a:lstStyle/>
        <a:p>
          <a:pPr rtl="1"/>
          <a:r>
            <a:rPr lang="fa-IR" b="1" dirty="0" smtClean="0">
              <a:solidFill>
                <a:schemeClr val="bg1"/>
              </a:solidFill>
              <a:latin typeface="Adobe Arabic" pitchFamily="18" charset="-78"/>
              <a:cs typeface="Adobe Arabic" pitchFamily="18" charset="-78"/>
            </a:rPr>
            <a:t>کاهش فقر</a:t>
          </a:r>
          <a:endParaRPr lang="en-US" dirty="0"/>
        </a:p>
      </dgm:t>
    </dgm:pt>
    <dgm:pt modelId="{30A93CA4-BADE-4130-B2E5-FECB80DA680E}" type="parTrans" cxnId="{6F6A1B5E-AAD3-4CCD-8B46-917D1EAADC66}">
      <dgm:prSet/>
      <dgm:spPr/>
      <dgm:t>
        <a:bodyPr/>
        <a:lstStyle/>
        <a:p>
          <a:endParaRPr lang="en-US"/>
        </a:p>
      </dgm:t>
    </dgm:pt>
    <dgm:pt modelId="{D5A0FD53-C727-41EC-8823-935E0A81CF88}" type="sibTrans" cxnId="{6F6A1B5E-AAD3-4CCD-8B46-917D1EAADC66}">
      <dgm:prSet/>
      <dgm:spPr/>
      <dgm:t>
        <a:bodyPr/>
        <a:lstStyle/>
        <a:p>
          <a:endParaRPr lang="en-US"/>
        </a:p>
      </dgm:t>
    </dgm:pt>
    <dgm:pt modelId="{0A7323D1-A66A-4F05-BD35-D1049B28D216}">
      <dgm:prSet phldrT="[Text]"/>
      <dgm:spPr/>
      <dgm:t>
        <a:bodyPr/>
        <a:lstStyle/>
        <a:p>
          <a:pPr rtl="1"/>
          <a:r>
            <a:rPr lang="fa-IR" b="1" dirty="0" smtClean="0">
              <a:latin typeface="Adobe Arabic" pitchFamily="18" charset="-78"/>
              <a:cs typeface="Adobe Arabic" pitchFamily="18" charset="-78"/>
            </a:rPr>
            <a:t>ارتقاء</a:t>
          </a:r>
          <a:r>
            <a:rPr lang="fa-IR" dirty="0" smtClean="0"/>
            <a:t> </a:t>
          </a:r>
          <a:r>
            <a:rPr lang="fa-IR" b="1" dirty="0" smtClean="0">
              <a:solidFill>
                <a:schemeClr val="bg1"/>
              </a:solidFill>
              <a:latin typeface="Adobe Arabic" pitchFamily="18" charset="-78"/>
              <a:cs typeface="Adobe Arabic" pitchFamily="18" charset="-78"/>
            </a:rPr>
            <a:t>سطح تحصیلات مردم</a:t>
          </a:r>
          <a:endParaRPr lang="en-US" dirty="0"/>
        </a:p>
      </dgm:t>
    </dgm:pt>
    <dgm:pt modelId="{9147C133-F26B-4AF0-A2BE-1E268947DF0A}" type="parTrans" cxnId="{23E7A256-FDEC-4A7F-B201-3A3533FF5696}">
      <dgm:prSet/>
      <dgm:spPr/>
      <dgm:t>
        <a:bodyPr/>
        <a:lstStyle/>
        <a:p>
          <a:endParaRPr lang="en-US"/>
        </a:p>
      </dgm:t>
    </dgm:pt>
    <dgm:pt modelId="{E2D4F07E-EF1E-4A12-88B3-10F16A202940}" type="sibTrans" cxnId="{23E7A256-FDEC-4A7F-B201-3A3533FF5696}">
      <dgm:prSet/>
      <dgm:spPr/>
      <dgm:t>
        <a:bodyPr/>
        <a:lstStyle/>
        <a:p>
          <a:endParaRPr lang="en-US"/>
        </a:p>
      </dgm:t>
    </dgm:pt>
    <dgm:pt modelId="{B0F012EF-5EBE-4192-98E1-CE5218B9A876}">
      <dgm:prSet phldrT="[Text]"/>
      <dgm:spPr/>
      <dgm:t>
        <a:bodyPr/>
        <a:lstStyle/>
        <a:p>
          <a:pPr rtl="1"/>
          <a:r>
            <a:rPr lang="fa-IR" b="1" smtClean="0">
              <a:solidFill>
                <a:schemeClr val="bg1"/>
              </a:solidFill>
              <a:latin typeface="Adobe Arabic" pitchFamily="18" charset="-78"/>
              <a:cs typeface="Adobe Arabic" pitchFamily="18" charset="-78"/>
            </a:rPr>
            <a:t>اطمینان از محیط امن و ایمن</a:t>
          </a:r>
          <a:endParaRPr lang="en-US" dirty="0"/>
        </a:p>
      </dgm:t>
    </dgm:pt>
    <dgm:pt modelId="{EBE3D014-0CE1-4256-85B3-18E85B7D40BA}" type="parTrans" cxnId="{DA9294CC-ECB9-4E24-BA5F-F811D55315AC}">
      <dgm:prSet/>
      <dgm:spPr/>
      <dgm:t>
        <a:bodyPr/>
        <a:lstStyle/>
        <a:p>
          <a:endParaRPr lang="en-US"/>
        </a:p>
      </dgm:t>
    </dgm:pt>
    <dgm:pt modelId="{AB532DDA-87DD-4CE3-BB21-0F7BC9ADAB72}" type="sibTrans" cxnId="{DA9294CC-ECB9-4E24-BA5F-F811D55315AC}">
      <dgm:prSet/>
      <dgm:spPr/>
      <dgm:t>
        <a:bodyPr/>
        <a:lstStyle/>
        <a:p>
          <a:endParaRPr lang="en-US"/>
        </a:p>
      </dgm:t>
    </dgm:pt>
    <dgm:pt modelId="{BAC4725D-1E4A-4691-967F-BF29D4D31913}">
      <dgm:prSet phldrT="[Text]"/>
      <dgm:spPr/>
      <dgm:t>
        <a:bodyPr/>
        <a:lstStyle/>
        <a:p>
          <a:pPr rtl="1"/>
          <a:r>
            <a:rPr lang="fa-IR" b="1" dirty="0" smtClean="0">
              <a:solidFill>
                <a:schemeClr val="bg1"/>
              </a:solidFill>
              <a:latin typeface="Adobe Arabic" pitchFamily="18" charset="-78"/>
              <a:cs typeface="Adobe Arabic" pitchFamily="18" charset="-78"/>
            </a:rPr>
            <a:t>تلاش برای پایداری</a:t>
          </a:r>
          <a:endParaRPr lang="en-US" dirty="0"/>
        </a:p>
      </dgm:t>
    </dgm:pt>
    <dgm:pt modelId="{56A903E5-D44C-4747-813E-ECC5F398EF47}" type="parTrans" cxnId="{DEB706E3-D91F-421F-8447-EA5F95F66FC4}">
      <dgm:prSet/>
      <dgm:spPr/>
      <dgm:t>
        <a:bodyPr/>
        <a:lstStyle/>
        <a:p>
          <a:endParaRPr lang="en-US"/>
        </a:p>
      </dgm:t>
    </dgm:pt>
    <dgm:pt modelId="{30381B02-C351-4AC8-9F8D-764057A845A0}" type="sibTrans" cxnId="{DEB706E3-D91F-421F-8447-EA5F95F66FC4}">
      <dgm:prSet/>
      <dgm:spPr/>
      <dgm:t>
        <a:bodyPr/>
        <a:lstStyle/>
        <a:p>
          <a:endParaRPr lang="en-US"/>
        </a:p>
      </dgm:t>
    </dgm:pt>
    <dgm:pt modelId="{06509CE9-348E-4617-A45D-E82466D09E6A}">
      <dgm:prSet phldrT="[Text]"/>
      <dgm:spPr/>
      <dgm:t>
        <a:bodyPr/>
        <a:lstStyle/>
        <a:p>
          <a:pPr rtl="1"/>
          <a:r>
            <a:rPr lang="fa-IR" b="1" dirty="0" smtClean="0">
              <a:solidFill>
                <a:schemeClr val="bg1"/>
              </a:solidFill>
              <a:latin typeface="Adobe Arabic" pitchFamily="18" charset="-78"/>
              <a:cs typeface="Adobe Arabic" pitchFamily="18" charset="-78"/>
            </a:rPr>
            <a:t>مدیریت بیماری همه‌گیر ایدز</a:t>
          </a:r>
          <a:endParaRPr lang="en-US" b="1" dirty="0"/>
        </a:p>
      </dgm:t>
    </dgm:pt>
    <dgm:pt modelId="{D1FB4736-C96E-4320-A509-8D9FFB4F680C}" type="parTrans" cxnId="{3C9C136E-C3B6-4088-AC27-29E1DF22E68A}">
      <dgm:prSet/>
      <dgm:spPr/>
      <dgm:t>
        <a:bodyPr/>
        <a:lstStyle/>
        <a:p>
          <a:endParaRPr lang="en-US"/>
        </a:p>
      </dgm:t>
    </dgm:pt>
    <dgm:pt modelId="{FCC80E6A-CFB5-46B0-BF74-7365821072CC}" type="sibTrans" cxnId="{3C9C136E-C3B6-4088-AC27-29E1DF22E68A}">
      <dgm:prSet/>
      <dgm:spPr/>
      <dgm:t>
        <a:bodyPr/>
        <a:lstStyle/>
        <a:p>
          <a:endParaRPr lang="en-US"/>
        </a:p>
      </dgm:t>
    </dgm:pt>
    <dgm:pt modelId="{02908F4D-0CB0-4C39-A827-66EB299E0F00}" type="pres">
      <dgm:prSet presAssocID="{8BA44CEB-1F3D-4EBD-AF9C-2622BD9DA7C8}" presName="Name0" presStyleCnt="0">
        <dgm:presLayoutVars>
          <dgm:chMax val="1"/>
          <dgm:chPref val="1"/>
          <dgm:dir/>
          <dgm:animOne val="branch"/>
          <dgm:animLvl val="lvl"/>
        </dgm:presLayoutVars>
      </dgm:prSet>
      <dgm:spPr/>
      <dgm:t>
        <a:bodyPr/>
        <a:lstStyle/>
        <a:p>
          <a:endParaRPr lang="en-US"/>
        </a:p>
      </dgm:t>
    </dgm:pt>
    <dgm:pt modelId="{45BF60CB-8B56-4F9D-BADE-C36634310107}" type="pres">
      <dgm:prSet presAssocID="{E2BA87A3-8EF0-4703-B02B-C68D6E6E5998}" presName="singleCycle" presStyleCnt="0"/>
      <dgm:spPr/>
    </dgm:pt>
    <dgm:pt modelId="{BE777A0D-CBB2-46B6-89C1-E3F5073EA96B}" type="pres">
      <dgm:prSet presAssocID="{E2BA87A3-8EF0-4703-B02B-C68D6E6E5998}" presName="singleCenter" presStyleLbl="node1" presStyleIdx="0" presStyleCnt="8">
        <dgm:presLayoutVars>
          <dgm:chMax val="7"/>
          <dgm:chPref val="7"/>
        </dgm:presLayoutVars>
      </dgm:prSet>
      <dgm:spPr/>
      <dgm:t>
        <a:bodyPr/>
        <a:lstStyle/>
        <a:p>
          <a:endParaRPr lang="en-US"/>
        </a:p>
      </dgm:t>
    </dgm:pt>
    <dgm:pt modelId="{7AC13B44-8E3F-4ED6-8AE5-49251B4E31CC}" type="pres">
      <dgm:prSet presAssocID="{239B96AF-40FE-44B3-9D66-EB66911652DD}" presName="Name56" presStyleLbl="parChTrans1D2" presStyleIdx="0" presStyleCnt="7"/>
      <dgm:spPr/>
      <dgm:t>
        <a:bodyPr/>
        <a:lstStyle/>
        <a:p>
          <a:endParaRPr lang="en-US"/>
        </a:p>
      </dgm:t>
    </dgm:pt>
    <dgm:pt modelId="{8861FE99-BBA6-4B2F-9385-0F4AE0BF26EA}" type="pres">
      <dgm:prSet presAssocID="{27F76A91-AAE6-4D48-9704-88F972E708A7}" presName="text0" presStyleLbl="node1" presStyleIdx="1" presStyleCnt="8" custRadScaleRad="93293" custRadScaleInc="18864">
        <dgm:presLayoutVars>
          <dgm:bulletEnabled val="1"/>
        </dgm:presLayoutVars>
      </dgm:prSet>
      <dgm:spPr/>
      <dgm:t>
        <a:bodyPr/>
        <a:lstStyle/>
        <a:p>
          <a:endParaRPr lang="en-US"/>
        </a:p>
      </dgm:t>
    </dgm:pt>
    <dgm:pt modelId="{DBE1FD34-074C-403E-9178-4D7F6CE41291}" type="pres">
      <dgm:prSet presAssocID="{C49E03E0-AD7E-4DBE-8FE5-1472E0CA114C}" presName="Name56" presStyleLbl="parChTrans1D2" presStyleIdx="1" presStyleCnt="7"/>
      <dgm:spPr/>
      <dgm:t>
        <a:bodyPr/>
        <a:lstStyle/>
        <a:p>
          <a:endParaRPr lang="en-US"/>
        </a:p>
      </dgm:t>
    </dgm:pt>
    <dgm:pt modelId="{29778858-43F5-4BFC-A051-AAEC8D57821B}" type="pres">
      <dgm:prSet presAssocID="{3A079960-3318-4E66-A220-F4592DDE0B99}" presName="text0" presStyleLbl="node1" presStyleIdx="2" presStyleCnt="8" custRadScaleRad="91604" custRadScaleInc="32778">
        <dgm:presLayoutVars>
          <dgm:bulletEnabled val="1"/>
        </dgm:presLayoutVars>
      </dgm:prSet>
      <dgm:spPr/>
      <dgm:t>
        <a:bodyPr/>
        <a:lstStyle/>
        <a:p>
          <a:endParaRPr lang="en-US"/>
        </a:p>
      </dgm:t>
    </dgm:pt>
    <dgm:pt modelId="{607D0E51-2B3D-4CCF-9632-6E2E15CE5BF4}" type="pres">
      <dgm:prSet presAssocID="{30A93CA4-BADE-4130-B2E5-FECB80DA680E}" presName="Name56" presStyleLbl="parChTrans1D2" presStyleIdx="2" presStyleCnt="7"/>
      <dgm:spPr/>
      <dgm:t>
        <a:bodyPr/>
        <a:lstStyle/>
        <a:p>
          <a:endParaRPr lang="en-US"/>
        </a:p>
      </dgm:t>
    </dgm:pt>
    <dgm:pt modelId="{C3B48D63-2A2E-492D-AC99-E55BF5312778}" type="pres">
      <dgm:prSet presAssocID="{F866EB75-F2E2-44A3-BDC4-BB97DCB17585}" presName="text0" presStyleLbl="node1" presStyleIdx="3" presStyleCnt="8" custRadScaleRad="87882" custRadScaleInc="16712">
        <dgm:presLayoutVars>
          <dgm:bulletEnabled val="1"/>
        </dgm:presLayoutVars>
      </dgm:prSet>
      <dgm:spPr/>
      <dgm:t>
        <a:bodyPr/>
        <a:lstStyle/>
        <a:p>
          <a:endParaRPr lang="en-US"/>
        </a:p>
      </dgm:t>
    </dgm:pt>
    <dgm:pt modelId="{6947C31D-B239-473F-8CD8-067E1E76C1FA}" type="pres">
      <dgm:prSet presAssocID="{56A903E5-D44C-4747-813E-ECC5F398EF47}" presName="Name56" presStyleLbl="parChTrans1D2" presStyleIdx="3" presStyleCnt="7"/>
      <dgm:spPr/>
      <dgm:t>
        <a:bodyPr/>
        <a:lstStyle/>
        <a:p>
          <a:endParaRPr lang="en-US"/>
        </a:p>
      </dgm:t>
    </dgm:pt>
    <dgm:pt modelId="{853068A6-F4FB-4997-9F82-C214A6E1C802}" type="pres">
      <dgm:prSet presAssocID="{BAC4725D-1E4A-4691-967F-BF29D4D31913}" presName="text0" presStyleLbl="node1" presStyleIdx="4" presStyleCnt="8" custRadScaleRad="88819" custRadScaleInc="18777">
        <dgm:presLayoutVars>
          <dgm:bulletEnabled val="1"/>
        </dgm:presLayoutVars>
      </dgm:prSet>
      <dgm:spPr/>
      <dgm:t>
        <a:bodyPr/>
        <a:lstStyle/>
        <a:p>
          <a:endParaRPr lang="en-US"/>
        </a:p>
      </dgm:t>
    </dgm:pt>
    <dgm:pt modelId="{7A4D3AAC-EEE4-4817-8A72-32EC2BF951D4}" type="pres">
      <dgm:prSet presAssocID="{D1FB4736-C96E-4320-A509-8D9FFB4F680C}" presName="Name56" presStyleLbl="parChTrans1D2" presStyleIdx="4" presStyleCnt="7"/>
      <dgm:spPr/>
      <dgm:t>
        <a:bodyPr/>
        <a:lstStyle/>
        <a:p>
          <a:endParaRPr lang="en-US"/>
        </a:p>
      </dgm:t>
    </dgm:pt>
    <dgm:pt modelId="{A46EDA7F-7B6D-4AA0-8D93-3E5ACE14CCD6}" type="pres">
      <dgm:prSet presAssocID="{06509CE9-348E-4617-A45D-E82466D09E6A}" presName="text0" presStyleLbl="node1" presStyleIdx="5" presStyleCnt="8" custRadScaleRad="89959" custRadScaleInc="15065">
        <dgm:presLayoutVars>
          <dgm:bulletEnabled val="1"/>
        </dgm:presLayoutVars>
      </dgm:prSet>
      <dgm:spPr/>
      <dgm:t>
        <a:bodyPr/>
        <a:lstStyle/>
        <a:p>
          <a:endParaRPr lang="en-US"/>
        </a:p>
      </dgm:t>
    </dgm:pt>
    <dgm:pt modelId="{46D9C5A6-F953-43A1-80D6-1BCE8A1D0CDE}" type="pres">
      <dgm:prSet presAssocID="{EBE3D014-0CE1-4256-85B3-18E85B7D40BA}" presName="Name56" presStyleLbl="parChTrans1D2" presStyleIdx="5" presStyleCnt="7"/>
      <dgm:spPr/>
      <dgm:t>
        <a:bodyPr/>
        <a:lstStyle/>
        <a:p>
          <a:endParaRPr lang="en-US"/>
        </a:p>
      </dgm:t>
    </dgm:pt>
    <dgm:pt modelId="{CE916785-1127-46D2-8011-4495D49E31F5}" type="pres">
      <dgm:prSet presAssocID="{B0F012EF-5EBE-4192-98E1-CE5218B9A876}" presName="text0" presStyleLbl="node1" presStyleIdx="6" presStyleCnt="8" custRadScaleRad="83279" custRadScaleInc="18713">
        <dgm:presLayoutVars>
          <dgm:bulletEnabled val="1"/>
        </dgm:presLayoutVars>
      </dgm:prSet>
      <dgm:spPr/>
      <dgm:t>
        <a:bodyPr/>
        <a:lstStyle/>
        <a:p>
          <a:endParaRPr lang="en-US"/>
        </a:p>
      </dgm:t>
    </dgm:pt>
    <dgm:pt modelId="{770C3B8B-5453-4BF6-9B2F-B3AD4B7D3165}" type="pres">
      <dgm:prSet presAssocID="{9147C133-F26B-4AF0-A2BE-1E268947DF0A}" presName="Name56" presStyleLbl="parChTrans1D2" presStyleIdx="6" presStyleCnt="7"/>
      <dgm:spPr/>
      <dgm:t>
        <a:bodyPr/>
        <a:lstStyle/>
        <a:p>
          <a:endParaRPr lang="en-US"/>
        </a:p>
      </dgm:t>
    </dgm:pt>
    <dgm:pt modelId="{8C2C1DDD-793E-4663-9629-421088ABE300}" type="pres">
      <dgm:prSet presAssocID="{0A7323D1-A66A-4F05-BD35-D1049B28D216}" presName="text0" presStyleLbl="node1" presStyleIdx="7" presStyleCnt="8" custRadScaleRad="94247" custRadScaleInc="2768">
        <dgm:presLayoutVars>
          <dgm:bulletEnabled val="1"/>
        </dgm:presLayoutVars>
      </dgm:prSet>
      <dgm:spPr/>
      <dgm:t>
        <a:bodyPr/>
        <a:lstStyle/>
        <a:p>
          <a:endParaRPr lang="en-US"/>
        </a:p>
      </dgm:t>
    </dgm:pt>
  </dgm:ptLst>
  <dgm:cxnLst>
    <dgm:cxn modelId="{C75EEB12-2E2E-4758-984B-FE12DAB72934}" type="presOf" srcId="{BAC4725D-1E4A-4691-967F-BF29D4D31913}" destId="{853068A6-F4FB-4997-9F82-C214A6E1C802}" srcOrd="0" destOrd="0" presId="urn:microsoft.com/office/officeart/2008/layout/RadialCluster"/>
    <dgm:cxn modelId="{6B533A3D-4EBE-478A-8E70-0E370A5D7525}" type="presOf" srcId="{239B96AF-40FE-44B3-9D66-EB66911652DD}" destId="{7AC13B44-8E3F-4ED6-8AE5-49251B4E31CC}" srcOrd="0" destOrd="0" presId="urn:microsoft.com/office/officeart/2008/layout/RadialCluster"/>
    <dgm:cxn modelId="{186CF85C-45AC-4AE4-80FA-9735B4E36715}" type="presOf" srcId="{06509CE9-348E-4617-A45D-E82466D09E6A}" destId="{A46EDA7F-7B6D-4AA0-8D93-3E5ACE14CCD6}" srcOrd="0" destOrd="0" presId="urn:microsoft.com/office/officeart/2008/layout/RadialCluster"/>
    <dgm:cxn modelId="{B39A0D4D-E73E-4C73-A378-FCF72FCFFD3C}" type="presOf" srcId="{9147C133-F26B-4AF0-A2BE-1E268947DF0A}" destId="{770C3B8B-5453-4BF6-9B2F-B3AD4B7D3165}" srcOrd="0" destOrd="0" presId="urn:microsoft.com/office/officeart/2008/layout/RadialCluster"/>
    <dgm:cxn modelId="{44A16BDC-FFB7-4391-B88F-5EF21FBBE1DE}" type="presOf" srcId="{EBE3D014-0CE1-4256-85B3-18E85B7D40BA}" destId="{46D9C5A6-F953-43A1-80D6-1BCE8A1D0CDE}" srcOrd="0" destOrd="0" presId="urn:microsoft.com/office/officeart/2008/layout/RadialCluster"/>
    <dgm:cxn modelId="{3C9C136E-C3B6-4088-AC27-29E1DF22E68A}" srcId="{E2BA87A3-8EF0-4703-B02B-C68D6E6E5998}" destId="{06509CE9-348E-4617-A45D-E82466D09E6A}" srcOrd="4" destOrd="0" parTransId="{D1FB4736-C96E-4320-A509-8D9FFB4F680C}" sibTransId="{FCC80E6A-CFB5-46B0-BF74-7365821072CC}"/>
    <dgm:cxn modelId="{68DAF43D-19D2-43C5-B085-F6908B5E7601}" type="presOf" srcId="{30A93CA4-BADE-4130-B2E5-FECB80DA680E}" destId="{607D0E51-2B3D-4CCF-9632-6E2E15CE5BF4}" srcOrd="0" destOrd="0" presId="urn:microsoft.com/office/officeart/2008/layout/RadialCluster"/>
    <dgm:cxn modelId="{DEB706E3-D91F-421F-8447-EA5F95F66FC4}" srcId="{E2BA87A3-8EF0-4703-B02B-C68D6E6E5998}" destId="{BAC4725D-1E4A-4691-967F-BF29D4D31913}" srcOrd="3" destOrd="0" parTransId="{56A903E5-D44C-4747-813E-ECC5F398EF47}" sibTransId="{30381B02-C351-4AC8-9F8D-764057A845A0}"/>
    <dgm:cxn modelId="{762B6C88-5663-4CEA-AA9D-DA2D60692125}" type="presOf" srcId="{B0F012EF-5EBE-4192-98E1-CE5218B9A876}" destId="{CE916785-1127-46D2-8011-4495D49E31F5}" srcOrd="0" destOrd="0" presId="urn:microsoft.com/office/officeart/2008/layout/RadialCluster"/>
    <dgm:cxn modelId="{2FBE42CA-9448-4EBC-A6A2-A86B34D4E382}" type="presOf" srcId="{27F76A91-AAE6-4D48-9704-88F972E708A7}" destId="{8861FE99-BBA6-4B2F-9385-0F4AE0BF26EA}" srcOrd="0" destOrd="0" presId="urn:microsoft.com/office/officeart/2008/layout/RadialCluster"/>
    <dgm:cxn modelId="{6F6A1B5E-AAD3-4CCD-8B46-917D1EAADC66}" srcId="{E2BA87A3-8EF0-4703-B02B-C68D6E6E5998}" destId="{F866EB75-F2E2-44A3-BDC4-BB97DCB17585}" srcOrd="2" destOrd="0" parTransId="{30A93CA4-BADE-4130-B2E5-FECB80DA680E}" sibTransId="{D5A0FD53-C727-41EC-8823-935E0A81CF88}"/>
    <dgm:cxn modelId="{D5E1D8EF-45F9-4CD9-9B05-2A3BFEDDFEF9}" srcId="{E2BA87A3-8EF0-4703-B02B-C68D6E6E5998}" destId="{3A079960-3318-4E66-A220-F4592DDE0B99}" srcOrd="1" destOrd="0" parTransId="{C49E03E0-AD7E-4DBE-8FE5-1472E0CA114C}" sibTransId="{51928144-D146-4FBD-AF3E-344930F19949}"/>
    <dgm:cxn modelId="{23E7A256-FDEC-4A7F-B201-3A3533FF5696}" srcId="{E2BA87A3-8EF0-4703-B02B-C68D6E6E5998}" destId="{0A7323D1-A66A-4F05-BD35-D1049B28D216}" srcOrd="6" destOrd="0" parTransId="{9147C133-F26B-4AF0-A2BE-1E268947DF0A}" sibTransId="{E2D4F07E-EF1E-4A12-88B3-10F16A202940}"/>
    <dgm:cxn modelId="{8184D99E-826A-4A76-81B2-BBB8EAC23A60}" type="presOf" srcId="{0A7323D1-A66A-4F05-BD35-D1049B28D216}" destId="{8C2C1DDD-793E-4663-9629-421088ABE300}" srcOrd="0" destOrd="0" presId="urn:microsoft.com/office/officeart/2008/layout/RadialCluster"/>
    <dgm:cxn modelId="{7AD1A347-09A5-40EA-8707-D853A31691AD}" srcId="{E2BA87A3-8EF0-4703-B02B-C68D6E6E5998}" destId="{27F76A91-AAE6-4D48-9704-88F972E708A7}" srcOrd="0" destOrd="0" parTransId="{239B96AF-40FE-44B3-9D66-EB66911652DD}" sibTransId="{45D1FC17-CCB3-4A65-A234-8A377A0D2C13}"/>
    <dgm:cxn modelId="{5867C5F7-8879-4CF4-BB0A-175AEF3353E3}" type="presOf" srcId="{56A903E5-D44C-4747-813E-ECC5F398EF47}" destId="{6947C31D-B239-473F-8CD8-067E1E76C1FA}" srcOrd="0" destOrd="0" presId="urn:microsoft.com/office/officeart/2008/layout/RadialCluster"/>
    <dgm:cxn modelId="{2D1664A0-FE3B-46E5-9C31-E44010204EE1}" type="presOf" srcId="{8BA44CEB-1F3D-4EBD-AF9C-2622BD9DA7C8}" destId="{02908F4D-0CB0-4C39-A827-66EB299E0F00}" srcOrd="0" destOrd="0" presId="urn:microsoft.com/office/officeart/2008/layout/RadialCluster"/>
    <dgm:cxn modelId="{DA9294CC-ECB9-4E24-BA5F-F811D55315AC}" srcId="{E2BA87A3-8EF0-4703-B02B-C68D6E6E5998}" destId="{B0F012EF-5EBE-4192-98E1-CE5218B9A876}" srcOrd="5" destOrd="0" parTransId="{EBE3D014-0CE1-4256-85B3-18E85B7D40BA}" sibTransId="{AB532DDA-87DD-4CE3-BB21-0F7BC9ADAB72}"/>
    <dgm:cxn modelId="{95DFD8F9-E4F6-4E0E-A518-FE924617A4AE}" type="presOf" srcId="{3A079960-3318-4E66-A220-F4592DDE0B99}" destId="{29778858-43F5-4BFC-A051-AAEC8D57821B}" srcOrd="0" destOrd="0" presId="urn:microsoft.com/office/officeart/2008/layout/RadialCluster"/>
    <dgm:cxn modelId="{7EB0F0F6-7B85-4403-B760-C59201196552}" type="presOf" srcId="{D1FB4736-C96E-4320-A509-8D9FFB4F680C}" destId="{7A4D3AAC-EEE4-4817-8A72-32EC2BF951D4}" srcOrd="0" destOrd="0" presId="urn:microsoft.com/office/officeart/2008/layout/RadialCluster"/>
    <dgm:cxn modelId="{05CF3DFE-4B4E-4B4B-B58A-80F8FF6C7F00}" type="presOf" srcId="{C49E03E0-AD7E-4DBE-8FE5-1472E0CA114C}" destId="{DBE1FD34-074C-403E-9178-4D7F6CE41291}" srcOrd="0" destOrd="0" presId="urn:microsoft.com/office/officeart/2008/layout/RadialCluster"/>
    <dgm:cxn modelId="{D9DCF156-DEA8-4BC2-9EB9-3B937FC6B293}" type="presOf" srcId="{E2BA87A3-8EF0-4703-B02B-C68D6E6E5998}" destId="{BE777A0D-CBB2-46B6-89C1-E3F5073EA96B}" srcOrd="0" destOrd="0" presId="urn:microsoft.com/office/officeart/2008/layout/RadialCluster"/>
    <dgm:cxn modelId="{06F8E5D1-4CCC-45C9-8092-ADB714540613}" type="presOf" srcId="{F866EB75-F2E2-44A3-BDC4-BB97DCB17585}" destId="{C3B48D63-2A2E-492D-AC99-E55BF5312778}" srcOrd="0" destOrd="0" presId="urn:microsoft.com/office/officeart/2008/layout/RadialCluster"/>
    <dgm:cxn modelId="{136D06DD-4370-4AD8-856F-EE8B923AED1B}" srcId="{8BA44CEB-1F3D-4EBD-AF9C-2622BD9DA7C8}" destId="{E2BA87A3-8EF0-4703-B02B-C68D6E6E5998}" srcOrd="0" destOrd="0" parTransId="{7CD5C124-4483-44D7-B52E-497B8DF2B73E}" sibTransId="{9BAD763A-B799-4803-8D30-142DD75CB966}"/>
    <dgm:cxn modelId="{9002723C-D50B-4B12-9FA1-F06CD87590EF}" type="presParOf" srcId="{02908F4D-0CB0-4C39-A827-66EB299E0F00}" destId="{45BF60CB-8B56-4F9D-BADE-C36634310107}" srcOrd="0" destOrd="0" presId="urn:microsoft.com/office/officeart/2008/layout/RadialCluster"/>
    <dgm:cxn modelId="{7FF48753-9681-4DEE-BDE6-464E611C2580}" type="presParOf" srcId="{45BF60CB-8B56-4F9D-BADE-C36634310107}" destId="{BE777A0D-CBB2-46B6-89C1-E3F5073EA96B}" srcOrd="0" destOrd="0" presId="urn:microsoft.com/office/officeart/2008/layout/RadialCluster"/>
    <dgm:cxn modelId="{579C9179-BDD4-4057-A164-40507E1624D2}" type="presParOf" srcId="{45BF60CB-8B56-4F9D-BADE-C36634310107}" destId="{7AC13B44-8E3F-4ED6-8AE5-49251B4E31CC}" srcOrd="1" destOrd="0" presId="urn:microsoft.com/office/officeart/2008/layout/RadialCluster"/>
    <dgm:cxn modelId="{E8F53F0B-7362-4B5E-86F1-19730B184F71}" type="presParOf" srcId="{45BF60CB-8B56-4F9D-BADE-C36634310107}" destId="{8861FE99-BBA6-4B2F-9385-0F4AE0BF26EA}" srcOrd="2" destOrd="0" presId="urn:microsoft.com/office/officeart/2008/layout/RadialCluster"/>
    <dgm:cxn modelId="{157759D6-344E-4A50-A0AB-C36B40F0B7CE}" type="presParOf" srcId="{45BF60CB-8B56-4F9D-BADE-C36634310107}" destId="{DBE1FD34-074C-403E-9178-4D7F6CE41291}" srcOrd="3" destOrd="0" presId="urn:microsoft.com/office/officeart/2008/layout/RadialCluster"/>
    <dgm:cxn modelId="{336D4435-5522-4B0A-A519-7CD7B12055D5}" type="presParOf" srcId="{45BF60CB-8B56-4F9D-BADE-C36634310107}" destId="{29778858-43F5-4BFC-A051-AAEC8D57821B}" srcOrd="4" destOrd="0" presId="urn:microsoft.com/office/officeart/2008/layout/RadialCluster"/>
    <dgm:cxn modelId="{97FBD8B4-4475-4076-9618-CE66945B00E3}" type="presParOf" srcId="{45BF60CB-8B56-4F9D-BADE-C36634310107}" destId="{607D0E51-2B3D-4CCF-9632-6E2E15CE5BF4}" srcOrd="5" destOrd="0" presId="urn:microsoft.com/office/officeart/2008/layout/RadialCluster"/>
    <dgm:cxn modelId="{B3A5C465-B542-48EB-8036-BF4A35DF6021}" type="presParOf" srcId="{45BF60CB-8B56-4F9D-BADE-C36634310107}" destId="{C3B48D63-2A2E-492D-AC99-E55BF5312778}" srcOrd="6" destOrd="0" presId="urn:microsoft.com/office/officeart/2008/layout/RadialCluster"/>
    <dgm:cxn modelId="{15D2DBD9-691D-4D73-8CA2-C722994AC694}" type="presParOf" srcId="{45BF60CB-8B56-4F9D-BADE-C36634310107}" destId="{6947C31D-B239-473F-8CD8-067E1E76C1FA}" srcOrd="7" destOrd="0" presId="urn:microsoft.com/office/officeart/2008/layout/RadialCluster"/>
    <dgm:cxn modelId="{EF789B90-32AA-43A9-961D-B3CBA7F3DF29}" type="presParOf" srcId="{45BF60CB-8B56-4F9D-BADE-C36634310107}" destId="{853068A6-F4FB-4997-9F82-C214A6E1C802}" srcOrd="8" destOrd="0" presId="urn:microsoft.com/office/officeart/2008/layout/RadialCluster"/>
    <dgm:cxn modelId="{2151BE9E-7561-4253-8360-B23923CD983E}" type="presParOf" srcId="{45BF60CB-8B56-4F9D-BADE-C36634310107}" destId="{7A4D3AAC-EEE4-4817-8A72-32EC2BF951D4}" srcOrd="9" destOrd="0" presId="urn:microsoft.com/office/officeart/2008/layout/RadialCluster"/>
    <dgm:cxn modelId="{18C091AD-5558-41D6-9941-6593E050F3D7}" type="presParOf" srcId="{45BF60CB-8B56-4F9D-BADE-C36634310107}" destId="{A46EDA7F-7B6D-4AA0-8D93-3E5ACE14CCD6}" srcOrd="10" destOrd="0" presId="urn:microsoft.com/office/officeart/2008/layout/RadialCluster"/>
    <dgm:cxn modelId="{C4D831ED-40FB-4A8B-8F1A-70DDDA2AD37F}" type="presParOf" srcId="{45BF60CB-8B56-4F9D-BADE-C36634310107}" destId="{46D9C5A6-F953-43A1-80D6-1BCE8A1D0CDE}" srcOrd="11" destOrd="0" presId="urn:microsoft.com/office/officeart/2008/layout/RadialCluster"/>
    <dgm:cxn modelId="{27A54AFE-9617-4276-A30D-C5133F404D9C}" type="presParOf" srcId="{45BF60CB-8B56-4F9D-BADE-C36634310107}" destId="{CE916785-1127-46D2-8011-4495D49E31F5}" srcOrd="12" destOrd="0" presId="urn:microsoft.com/office/officeart/2008/layout/RadialCluster"/>
    <dgm:cxn modelId="{C5BEA539-A5B6-487A-A58B-ACF5B4A532CD}" type="presParOf" srcId="{45BF60CB-8B56-4F9D-BADE-C36634310107}" destId="{770C3B8B-5453-4BF6-9B2F-B3AD4B7D3165}" srcOrd="13" destOrd="0" presId="urn:microsoft.com/office/officeart/2008/layout/RadialCluster"/>
    <dgm:cxn modelId="{D6B7CDDB-A51B-4B87-9138-CA92D24EE343}" type="presParOf" srcId="{45BF60CB-8B56-4F9D-BADE-C36634310107}" destId="{8C2C1DDD-793E-4663-9629-421088ABE300}" srcOrd="1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76AE6C5-06BF-4E59-8256-C0DFCAEEE7CC}" type="doc">
      <dgm:prSet loTypeId="urn:microsoft.com/office/officeart/2005/8/layout/StepDownProcess" loCatId="process" qsTypeId="urn:microsoft.com/office/officeart/2005/8/quickstyle/3d3" qsCatId="3D" csTypeId="urn:microsoft.com/office/officeart/2005/8/colors/colorful3" csCatId="colorful" phldr="1"/>
      <dgm:spPr/>
      <dgm:t>
        <a:bodyPr/>
        <a:lstStyle/>
        <a:p>
          <a:endParaRPr lang="en-US"/>
        </a:p>
      </dgm:t>
    </dgm:pt>
    <dgm:pt modelId="{5802B078-C7BC-4EB2-94A2-E50A375F7BB0}">
      <dgm:prSet phldrT="[Text]" custT="1"/>
      <dgm:spPr/>
      <dgm:t>
        <a:bodyPr/>
        <a:lstStyle/>
        <a:p>
          <a:r>
            <a:rPr lang="fa-IR" sz="1800" b="1" dirty="0" smtClean="0">
              <a:solidFill>
                <a:schemeClr val="bg1"/>
              </a:solidFill>
              <a:latin typeface="Adobe Arabic" pitchFamily="18" charset="-78"/>
              <a:cs typeface="Adobe Arabic" pitchFamily="18" charset="-78"/>
            </a:rPr>
            <a:t>تامین زیرساخت‌ها، خدمات دهی و حمایت </a:t>
          </a:r>
          <a:endParaRPr lang="en-US" sz="1800" b="1" dirty="0">
            <a:solidFill>
              <a:schemeClr val="bg1"/>
            </a:solidFill>
          </a:endParaRPr>
        </a:p>
      </dgm:t>
    </dgm:pt>
    <dgm:pt modelId="{DC095A7C-B9CF-4609-9B5B-C48D310A1274}" type="parTrans" cxnId="{B76E22A8-FBDC-4127-AD51-ECCA7E8B1341}">
      <dgm:prSet/>
      <dgm:spPr/>
      <dgm:t>
        <a:bodyPr/>
        <a:lstStyle/>
        <a:p>
          <a:endParaRPr lang="en-US">
            <a:solidFill>
              <a:schemeClr val="bg1"/>
            </a:solidFill>
          </a:endParaRPr>
        </a:p>
      </dgm:t>
    </dgm:pt>
    <dgm:pt modelId="{B0031548-A2A3-4DAF-8D9F-5DFAFD4BBE35}" type="sibTrans" cxnId="{B76E22A8-FBDC-4127-AD51-ECCA7E8B1341}">
      <dgm:prSet/>
      <dgm:spPr/>
      <dgm:t>
        <a:bodyPr/>
        <a:lstStyle/>
        <a:p>
          <a:endParaRPr lang="en-US">
            <a:solidFill>
              <a:schemeClr val="bg1"/>
            </a:solidFill>
          </a:endParaRPr>
        </a:p>
      </dgm:t>
    </dgm:pt>
    <dgm:pt modelId="{BF247253-0FF9-4E7A-886E-6BE7635DCAC0}">
      <dgm:prSet phldrT="[Text]" custT="1"/>
      <dgm:spPr/>
      <dgm:t>
        <a:bodyPr/>
        <a:lstStyle/>
        <a:p>
          <a:r>
            <a:rPr lang="fa-IR" sz="2400" b="1" dirty="0" smtClean="0">
              <a:solidFill>
                <a:schemeClr val="bg1"/>
              </a:solidFill>
              <a:latin typeface="Adobe Arabic" pitchFamily="18" charset="-78"/>
              <a:cs typeface="Adobe Arabic" pitchFamily="18" charset="-78"/>
            </a:rPr>
            <a:t>ایجاد محیط فعال </a:t>
          </a:r>
          <a:endParaRPr lang="en-US" sz="2400" b="1" dirty="0">
            <a:solidFill>
              <a:schemeClr val="bg1"/>
            </a:solidFill>
          </a:endParaRPr>
        </a:p>
      </dgm:t>
    </dgm:pt>
    <dgm:pt modelId="{68B59408-A22A-42B1-B86A-1AD1AD4FE3F9}" type="parTrans" cxnId="{3D87FBAD-45DC-45B6-9723-56E078554734}">
      <dgm:prSet/>
      <dgm:spPr/>
      <dgm:t>
        <a:bodyPr/>
        <a:lstStyle/>
        <a:p>
          <a:endParaRPr lang="en-US">
            <a:solidFill>
              <a:schemeClr val="bg1"/>
            </a:solidFill>
          </a:endParaRPr>
        </a:p>
      </dgm:t>
    </dgm:pt>
    <dgm:pt modelId="{6255E326-6D34-4325-9E54-3B0F7952A06C}" type="sibTrans" cxnId="{3D87FBAD-45DC-45B6-9723-56E078554734}">
      <dgm:prSet/>
      <dgm:spPr/>
      <dgm:t>
        <a:bodyPr/>
        <a:lstStyle/>
        <a:p>
          <a:endParaRPr lang="en-US">
            <a:solidFill>
              <a:schemeClr val="bg1"/>
            </a:solidFill>
          </a:endParaRPr>
        </a:p>
      </dgm:t>
    </dgm:pt>
    <dgm:pt modelId="{BCD54322-C48A-4784-851F-05900C77F9F8}">
      <dgm:prSet phldrT="[Text]" custT="1"/>
      <dgm:spPr/>
      <dgm:t>
        <a:bodyPr/>
        <a:lstStyle/>
        <a:p>
          <a:pPr rtl="1"/>
          <a:r>
            <a:rPr lang="fa-IR" sz="2000" b="1" dirty="0" smtClean="0">
              <a:solidFill>
                <a:schemeClr val="bg1"/>
              </a:solidFill>
              <a:latin typeface="Adobe Arabic" pitchFamily="18" charset="-78"/>
              <a:cs typeface="Adobe Arabic" pitchFamily="18" charset="-78"/>
            </a:rPr>
            <a:t>حرکت به سمت اقتصادی پایدار</a:t>
          </a:r>
          <a:endParaRPr lang="en-US" sz="2000" b="1" dirty="0">
            <a:solidFill>
              <a:schemeClr val="bg1"/>
            </a:solidFill>
          </a:endParaRPr>
        </a:p>
      </dgm:t>
    </dgm:pt>
    <dgm:pt modelId="{93BFDABE-FF47-463B-AF79-51D9E6351956}" type="parTrans" cxnId="{CAC0F1D4-B730-46A3-B11C-A41666C1F646}">
      <dgm:prSet/>
      <dgm:spPr/>
      <dgm:t>
        <a:bodyPr/>
        <a:lstStyle/>
        <a:p>
          <a:endParaRPr lang="en-US">
            <a:solidFill>
              <a:schemeClr val="bg1"/>
            </a:solidFill>
          </a:endParaRPr>
        </a:p>
      </dgm:t>
    </dgm:pt>
    <dgm:pt modelId="{1B1A172D-3E2F-490C-9385-DDA6E341CA18}" type="sibTrans" cxnId="{CAC0F1D4-B730-46A3-B11C-A41666C1F646}">
      <dgm:prSet/>
      <dgm:spPr/>
      <dgm:t>
        <a:bodyPr/>
        <a:lstStyle/>
        <a:p>
          <a:endParaRPr lang="en-US">
            <a:solidFill>
              <a:schemeClr val="bg1"/>
            </a:solidFill>
          </a:endParaRPr>
        </a:p>
      </dgm:t>
    </dgm:pt>
    <dgm:pt modelId="{6E46BB5E-57F2-4773-8619-3252174FEB2F}">
      <dgm:prSet custT="1"/>
      <dgm:spPr/>
      <dgm:t>
        <a:bodyPr/>
        <a:lstStyle/>
        <a:p>
          <a:pPr rtl="1"/>
          <a:r>
            <a:rPr lang="fa-IR" sz="2000" b="1" dirty="0" smtClean="0">
              <a:solidFill>
                <a:schemeClr val="bg1"/>
              </a:solidFill>
              <a:latin typeface="Adobe Arabic" pitchFamily="18" charset="-78"/>
              <a:cs typeface="Adobe Arabic" pitchFamily="18" charset="-78"/>
            </a:rPr>
            <a:t>استفاده از تمامی  توان‌ها و فرصت‌ها </a:t>
          </a:r>
          <a:endParaRPr lang="en-US" sz="2000" b="1" dirty="0"/>
        </a:p>
      </dgm:t>
    </dgm:pt>
    <dgm:pt modelId="{C918103E-BDEE-487E-860C-F9AF225A0BEE}" type="parTrans" cxnId="{5BCE4E27-05E4-4970-A8D8-3C512BD90FF4}">
      <dgm:prSet/>
      <dgm:spPr/>
      <dgm:t>
        <a:bodyPr/>
        <a:lstStyle/>
        <a:p>
          <a:endParaRPr lang="en-US"/>
        </a:p>
      </dgm:t>
    </dgm:pt>
    <dgm:pt modelId="{280B8993-1516-42BD-AA6E-234F01C0533F}" type="sibTrans" cxnId="{5BCE4E27-05E4-4970-A8D8-3C512BD90FF4}">
      <dgm:prSet/>
      <dgm:spPr/>
      <dgm:t>
        <a:bodyPr/>
        <a:lstStyle/>
        <a:p>
          <a:endParaRPr lang="en-US"/>
        </a:p>
      </dgm:t>
    </dgm:pt>
    <dgm:pt modelId="{90F72168-8D7F-47DB-A6E6-B71A585D291E}">
      <dgm:prSet phldrT="[Text]" custT="1"/>
      <dgm:spPr/>
      <dgm:t>
        <a:bodyPr/>
        <a:lstStyle/>
        <a:p>
          <a:pPr rtl="1"/>
          <a:r>
            <a:rPr lang="fa-IR" sz="2000" b="1" dirty="0" smtClean="0">
              <a:solidFill>
                <a:schemeClr val="bg1"/>
              </a:solidFill>
              <a:latin typeface="Adobe Arabic" pitchFamily="18" charset="-78"/>
              <a:cs typeface="Adobe Arabic" pitchFamily="18" charset="-78"/>
            </a:rPr>
            <a:t>ایجاد کیفیت بهتر زندگی </a:t>
          </a:r>
          <a:endParaRPr lang="en-US" sz="2000" b="1" dirty="0">
            <a:solidFill>
              <a:schemeClr val="bg1"/>
            </a:solidFill>
          </a:endParaRPr>
        </a:p>
      </dgm:t>
    </dgm:pt>
    <dgm:pt modelId="{594EB83B-A480-4F2E-B087-3E3DD5517FEC}" type="parTrans" cxnId="{4E6E2684-9A5B-49CC-BBD4-E6942E724742}">
      <dgm:prSet/>
      <dgm:spPr/>
      <dgm:t>
        <a:bodyPr/>
        <a:lstStyle/>
        <a:p>
          <a:endParaRPr lang="en-US"/>
        </a:p>
      </dgm:t>
    </dgm:pt>
    <dgm:pt modelId="{351258CC-1C16-4D89-9C28-24B92BD6DC9F}" type="sibTrans" cxnId="{4E6E2684-9A5B-49CC-BBD4-E6942E724742}">
      <dgm:prSet/>
      <dgm:spPr/>
      <dgm:t>
        <a:bodyPr/>
        <a:lstStyle/>
        <a:p>
          <a:endParaRPr lang="en-US"/>
        </a:p>
      </dgm:t>
    </dgm:pt>
    <dgm:pt modelId="{462BF12D-1E1C-487E-96CD-4FCD7FBC354D}" type="pres">
      <dgm:prSet presAssocID="{976AE6C5-06BF-4E59-8256-C0DFCAEEE7CC}" presName="rootnode" presStyleCnt="0">
        <dgm:presLayoutVars>
          <dgm:chMax/>
          <dgm:chPref/>
          <dgm:dir val="rev"/>
          <dgm:animLvl val="lvl"/>
        </dgm:presLayoutVars>
      </dgm:prSet>
      <dgm:spPr/>
      <dgm:t>
        <a:bodyPr/>
        <a:lstStyle/>
        <a:p>
          <a:endParaRPr lang="en-US"/>
        </a:p>
      </dgm:t>
    </dgm:pt>
    <dgm:pt modelId="{794E4FB7-19EC-4D9C-BA6F-3C161F83BAA0}" type="pres">
      <dgm:prSet presAssocID="{5802B078-C7BC-4EB2-94A2-E50A375F7BB0}" presName="composite" presStyleCnt="0"/>
      <dgm:spPr/>
    </dgm:pt>
    <dgm:pt modelId="{3D5C2E3D-68AE-4B39-A155-FE940053CF84}" type="pres">
      <dgm:prSet presAssocID="{5802B078-C7BC-4EB2-94A2-E50A375F7BB0}" presName="bentUpArrow1" presStyleLbl="alignImgPlace1" presStyleIdx="0" presStyleCnt="4"/>
      <dgm:spPr/>
    </dgm:pt>
    <dgm:pt modelId="{9BCB7955-3CDE-43D6-873F-7DF1DF97000B}" type="pres">
      <dgm:prSet presAssocID="{5802B078-C7BC-4EB2-94A2-E50A375F7BB0}" presName="ParentText" presStyleLbl="node1" presStyleIdx="0" presStyleCnt="5" custScaleX="156444">
        <dgm:presLayoutVars>
          <dgm:chMax val="1"/>
          <dgm:chPref val="1"/>
          <dgm:bulletEnabled val="1"/>
        </dgm:presLayoutVars>
      </dgm:prSet>
      <dgm:spPr/>
      <dgm:t>
        <a:bodyPr/>
        <a:lstStyle/>
        <a:p>
          <a:endParaRPr lang="en-US"/>
        </a:p>
      </dgm:t>
    </dgm:pt>
    <dgm:pt modelId="{9E26B559-42DD-460C-BEDE-9C9BD759959E}" type="pres">
      <dgm:prSet presAssocID="{5802B078-C7BC-4EB2-94A2-E50A375F7BB0}" presName="ChildText" presStyleLbl="revTx" presStyleIdx="0" presStyleCnt="4">
        <dgm:presLayoutVars>
          <dgm:chMax val="0"/>
          <dgm:chPref val="0"/>
          <dgm:bulletEnabled val="1"/>
        </dgm:presLayoutVars>
      </dgm:prSet>
      <dgm:spPr/>
      <dgm:t>
        <a:bodyPr/>
        <a:lstStyle/>
        <a:p>
          <a:endParaRPr lang="en-US"/>
        </a:p>
      </dgm:t>
    </dgm:pt>
    <dgm:pt modelId="{F376B45D-C383-4365-9677-8038BFED5E24}" type="pres">
      <dgm:prSet presAssocID="{B0031548-A2A3-4DAF-8D9F-5DFAFD4BBE35}" presName="sibTrans" presStyleCnt="0"/>
      <dgm:spPr/>
    </dgm:pt>
    <dgm:pt modelId="{A4DC07F3-43FA-4100-BF6D-8A030AA838E4}" type="pres">
      <dgm:prSet presAssocID="{BF247253-0FF9-4E7A-886E-6BE7635DCAC0}" presName="composite" presStyleCnt="0"/>
      <dgm:spPr/>
    </dgm:pt>
    <dgm:pt modelId="{E8270C06-4784-4CEE-B9C7-9F76145DF2A5}" type="pres">
      <dgm:prSet presAssocID="{BF247253-0FF9-4E7A-886E-6BE7635DCAC0}" presName="bentUpArrow1" presStyleLbl="alignImgPlace1" presStyleIdx="1" presStyleCnt="4"/>
      <dgm:spPr/>
    </dgm:pt>
    <dgm:pt modelId="{FCCBBF5A-9978-4028-9FED-58F8112DE17F}" type="pres">
      <dgm:prSet presAssocID="{BF247253-0FF9-4E7A-886E-6BE7635DCAC0}" presName="ParentText" presStyleLbl="node1" presStyleIdx="1" presStyleCnt="5" custScaleX="158399" custLinFactNeighborX="9978" custLinFactNeighborY="-1054">
        <dgm:presLayoutVars>
          <dgm:chMax val="1"/>
          <dgm:chPref val="1"/>
          <dgm:bulletEnabled val="1"/>
        </dgm:presLayoutVars>
      </dgm:prSet>
      <dgm:spPr/>
      <dgm:t>
        <a:bodyPr/>
        <a:lstStyle/>
        <a:p>
          <a:endParaRPr lang="en-US"/>
        </a:p>
      </dgm:t>
    </dgm:pt>
    <dgm:pt modelId="{EE7A0636-2C46-4BD1-90D7-678F8290C05A}" type="pres">
      <dgm:prSet presAssocID="{BF247253-0FF9-4E7A-886E-6BE7635DCAC0}" presName="ChildText" presStyleLbl="revTx" presStyleIdx="1" presStyleCnt="4">
        <dgm:presLayoutVars>
          <dgm:chMax val="0"/>
          <dgm:chPref val="0"/>
          <dgm:bulletEnabled val="1"/>
        </dgm:presLayoutVars>
      </dgm:prSet>
      <dgm:spPr/>
      <dgm:t>
        <a:bodyPr/>
        <a:lstStyle/>
        <a:p>
          <a:endParaRPr lang="en-US"/>
        </a:p>
      </dgm:t>
    </dgm:pt>
    <dgm:pt modelId="{AED4A9C0-A925-4EDF-A039-A61059F711B8}" type="pres">
      <dgm:prSet presAssocID="{6255E326-6D34-4325-9E54-3B0F7952A06C}" presName="sibTrans" presStyleCnt="0"/>
      <dgm:spPr/>
    </dgm:pt>
    <dgm:pt modelId="{809166B9-B525-4566-9D97-A13C120839AA}" type="pres">
      <dgm:prSet presAssocID="{6E46BB5E-57F2-4773-8619-3252174FEB2F}" presName="composite" presStyleCnt="0"/>
      <dgm:spPr/>
    </dgm:pt>
    <dgm:pt modelId="{68C88E53-ABFB-40B0-B8D0-01713D0B90AE}" type="pres">
      <dgm:prSet presAssocID="{6E46BB5E-57F2-4773-8619-3252174FEB2F}" presName="bentUpArrow1" presStyleLbl="alignImgPlace1" presStyleIdx="2" presStyleCnt="4"/>
      <dgm:spPr/>
    </dgm:pt>
    <dgm:pt modelId="{8108D77A-C71A-48CB-B6D5-A75008DC0D64}" type="pres">
      <dgm:prSet presAssocID="{6E46BB5E-57F2-4773-8619-3252174FEB2F}" presName="ParentText" presStyleLbl="node1" presStyleIdx="2" presStyleCnt="5" custScaleX="158399" custLinFactNeighborX="15720" custLinFactNeighborY="1332">
        <dgm:presLayoutVars>
          <dgm:chMax val="1"/>
          <dgm:chPref val="1"/>
          <dgm:bulletEnabled val="1"/>
        </dgm:presLayoutVars>
      </dgm:prSet>
      <dgm:spPr/>
      <dgm:t>
        <a:bodyPr/>
        <a:lstStyle/>
        <a:p>
          <a:endParaRPr lang="en-US"/>
        </a:p>
      </dgm:t>
    </dgm:pt>
    <dgm:pt modelId="{37EF08A3-B4FC-40E2-8AA4-518706EE4025}" type="pres">
      <dgm:prSet presAssocID="{6E46BB5E-57F2-4773-8619-3252174FEB2F}" presName="ChildText" presStyleLbl="revTx" presStyleIdx="2" presStyleCnt="4">
        <dgm:presLayoutVars>
          <dgm:chMax val="0"/>
          <dgm:chPref val="0"/>
          <dgm:bulletEnabled val="1"/>
        </dgm:presLayoutVars>
      </dgm:prSet>
      <dgm:spPr/>
    </dgm:pt>
    <dgm:pt modelId="{44825054-C1A2-4ABB-B164-313FDDB5D38E}" type="pres">
      <dgm:prSet presAssocID="{280B8993-1516-42BD-AA6E-234F01C0533F}" presName="sibTrans" presStyleCnt="0"/>
      <dgm:spPr/>
    </dgm:pt>
    <dgm:pt modelId="{D2547E63-53B3-4686-A981-402C5E22352D}" type="pres">
      <dgm:prSet presAssocID="{BCD54322-C48A-4784-851F-05900C77F9F8}" presName="composite" presStyleCnt="0"/>
      <dgm:spPr/>
    </dgm:pt>
    <dgm:pt modelId="{450E1C97-E9C4-4CA6-B64D-A0B8124441E9}" type="pres">
      <dgm:prSet presAssocID="{BCD54322-C48A-4784-851F-05900C77F9F8}" presName="bentUpArrow1" presStyleLbl="alignImgPlace1" presStyleIdx="3" presStyleCnt="4"/>
      <dgm:spPr/>
    </dgm:pt>
    <dgm:pt modelId="{08382AFB-8414-440D-A278-60C80439993A}" type="pres">
      <dgm:prSet presAssocID="{BCD54322-C48A-4784-851F-05900C77F9F8}" presName="ParentText" presStyleLbl="node1" presStyleIdx="3" presStyleCnt="5" custScaleX="172082" custLinFactNeighborX="14162" custLinFactNeighborY="3717">
        <dgm:presLayoutVars>
          <dgm:chMax val="1"/>
          <dgm:chPref val="1"/>
          <dgm:bulletEnabled val="1"/>
        </dgm:presLayoutVars>
      </dgm:prSet>
      <dgm:spPr/>
      <dgm:t>
        <a:bodyPr/>
        <a:lstStyle/>
        <a:p>
          <a:endParaRPr lang="en-US"/>
        </a:p>
      </dgm:t>
    </dgm:pt>
    <dgm:pt modelId="{94C9005D-7794-44A1-B96C-274ABBA17DF0}" type="pres">
      <dgm:prSet presAssocID="{BCD54322-C48A-4784-851F-05900C77F9F8}" presName="ChildText" presStyleLbl="revTx" presStyleIdx="3" presStyleCnt="4">
        <dgm:presLayoutVars>
          <dgm:chMax val="0"/>
          <dgm:chPref val="0"/>
          <dgm:bulletEnabled val="1"/>
        </dgm:presLayoutVars>
      </dgm:prSet>
      <dgm:spPr/>
    </dgm:pt>
    <dgm:pt modelId="{183206C9-F8EA-4CF8-B72C-CB0C99DA8579}" type="pres">
      <dgm:prSet presAssocID="{1B1A172D-3E2F-490C-9385-DDA6E341CA18}" presName="sibTrans" presStyleCnt="0"/>
      <dgm:spPr/>
    </dgm:pt>
    <dgm:pt modelId="{F925007E-3BB6-4A35-A41D-416077D1EA6C}" type="pres">
      <dgm:prSet presAssocID="{90F72168-8D7F-47DB-A6E6-B71A585D291E}" presName="composite" presStyleCnt="0"/>
      <dgm:spPr/>
    </dgm:pt>
    <dgm:pt modelId="{4BD3D9EE-6376-4D37-BA79-BAD651A966C6}" type="pres">
      <dgm:prSet presAssocID="{90F72168-8D7F-47DB-A6E6-B71A585D291E}" presName="ParentText" presStyleLbl="node1" presStyleIdx="4" presStyleCnt="5" custScaleX="152081" custLinFactNeighborX="19904" custLinFactNeighborY="6103">
        <dgm:presLayoutVars>
          <dgm:chMax val="1"/>
          <dgm:chPref val="1"/>
          <dgm:bulletEnabled val="1"/>
        </dgm:presLayoutVars>
      </dgm:prSet>
      <dgm:spPr/>
      <dgm:t>
        <a:bodyPr/>
        <a:lstStyle/>
        <a:p>
          <a:endParaRPr lang="en-US"/>
        </a:p>
      </dgm:t>
    </dgm:pt>
  </dgm:ptLst>
  <dgm:cxnLst>
    <dgm:cxn modelId="{CAC0F1D4-B730-46A3-B11C-A41666C1F646}" srcId="{976AE6C5-06BF-4E59-8256-C0DFCAEEE7CC}" destId="{BCD54322-C48A-4784-851F-05900C77F9F8}" srcOrd="3" destOrd="0" parTransId="{93BFDABE-FF47-463B-AF79-51D9E6351956}" sibTransId="{1B1A172D-3E2F-490C-9385-DDA6E341CA18}"/>
    <dgm:cxn modelId="{4E6E2684-9A5B-49CC-BBD4-E6942E724742}" srcId="{976AE6C5-06BF-4E59-8256-C0DFCAEEE7CC}" destId="{90F72168-8D7F-47DB-A6E6-B71A585D291E}" srcOrd="4" destOrd="0" parTransId="{594EB83B-A480-4F2E-B087-3E3DD5517FEC}" sibTransId="{351258CC-1C16-4D89-9C28-24B92BD6DC9F}"/>
    <dgm:cxn modelId="{35092B60-3A4A-4AED-81EF-7D0AA156CCFA}" type="presOf" srcId="{5802B078-C7BC-4EB2-94A2-E50A375F7BB0}" destId="{9BCB7955-3CDE-43D6-873F-7DF1DF97000B}" srcOrd="0" destOrd="0" presId="urn:microsoft.com/office/officeart/2005/8/layout/StepDownProcess"/>
    <dgm:cxn modelId="{5F916534-8520-4C3B-BCDF-CF51AE242C5A}" type="presOf" srcId="{976AE6C5-06BF-4E59-8256-C0DFCAEEE7CC}" destId="{462BF12D-1E1C-487E-96CD-4FCD7FBC354D}" srcOrd="0" destOrd="0" presId="urn:microsoft.com/office/officeart/2005/8/layout/StepDownProcess"/>
    <dgm:cxn modelId="{5BCE4E27-05E4-4970-A8D8-3C512BD90FF4}" srcId="{976AE6C5-06BF-4E59-8256-C0DFCAEEE7CC}" destId="{6E46BB5E-57F2-4773-8619-3252174FEB2F}" srcOrd="2" destOrd="0" parTransId="{C918103E-BDEE-487E-860C-F9AF225A0BEE}" sibTransId="{280B8993-1516-42BD-AA6E-234F01C0533F}"/>
    <dgm:cxn modelId="{B76E22A8-FBDC-4127-AD51-ECCA7E8B1341}" srcId="{976AE6C5-06BF-4E59-8256-C0DFCAEEE7CC}" destId="{5802B078-C7BC-4EB2-94A2-E50A375F7BB0}" srcOrd="0" destOrd="0" parTransId="{DC095A7C-B9CF-4609-9B5B-C48D310A1274}" sibTransId="{B0031548-A2A3-4DAF-8D9F-5DFAFD4BBE35}"/>
    <dgm:cxn modelId="{57F798FA-A3C0-40F9-826B-3388B043F03B}" type="presOf" srcId="{90F72168-8D7F-47DB-A6E6-B71A585D291E}" destId="{4BD3D9EE-6376-4D37-BA79-BAD651A966C6}" srcOrd="0" destOrd="0" presId="urn:microsoft.com/office/officeart/2005/8/layout/StepDownProcess"/>
    <dgm:cxn modelId="{3D87FBAD-45DC-45B6-9723-56E078554734}" srcId="{976AE6C5-06BF-4E59-8256-C0DFCAEEE7CC}" destId="{BF247253-0FF9-4E7A-886E-6BE7635DCAC0}" srcOrd="1" destOrd="0" parTransId="{68B59408-A22A-42B1-B86A-1AD1AD4FE3F9}" sibTransId="{6255E326-6D34-4325-9E54-3B0F7952A06C}"/>
    <dgm:cxn modelId="{573A690A-7FC8-48F5-B210-EE76A273AAF4}" type="presOf" srcId="{BCD54322-C48A-4784-851F-05900C77F9F8}" destId="{08382AFB-8414-440D-A278-60C80439993A}" srcOrd="0" destOrd="0" presId="urn:microsoft.com/office/officeart/2005/8/layout/StepDownProcess"/>
    <dgm:cxn modelId="{9AD20074-6927-46E3-901A-63A975A558BE}" type="presOf" srcId="{6E46BB5E-57F2-4773-8619-3252174FEB2F}" destId="{8108D77A-C71A-48CB-B6D5-A75008DC0D64}" srcOrd="0" destOrd="0" presId="urn:microsoft.com/office/officeart/2005/8/layout/StepDownProcess"/>
    <dgm:cxn modelId="{FD45FB84-4FDE-4FA8-807E-4A089755EED1}" type="presOf" srcId="{BF247253-0FF9-4E7A-886E-6BE7635DCAC0}" destId="{FCCBBF5A-9978-4028-9FED-58F8112DE17F}" srcOrd="0" destOrd="0" presId="urn:microsoft.com/office/officeart/2005/8/layout/StepDownProcess"/>
    <dgm:cxn modelId="{D656EBB0-29CD-4F99-834A-5BA01144B3D2}" type="presParOf" srcId="{462BF12D-1E1C-487E-96CD-4FCD7FBC354D}" destId="{794E4FB7-19EC-4D9C-BA6F-3C161F83BAA0}" srcOrd="0" destOrd="0" presId="urn:microsoft.com/office/officeart/2005/8/layout/StepDownProcess"/>
    <dgm:cxn modelId="{39613D44-B566-4497-870E-47AF56B8F63F}" type="presParOf" srcId="{794E4FB7-19EC-4D9C-BA6F-3C161F83BAA0}" destId="{3D5C2E3D-68AE-4B39-A155-FE940053CF84}" srcOrd="0" destOrd="0" presId="urn:microsoft.com/office/officeart/2005/8/layout/StepDownProcess"/>
    <dgm:cxn modelId="{C852DA12-5631-4B21-9B32-5971392AF27E}" type="presParOf" srcId="{794E4FB7-19EC-4D9C-BA6F-3C161F83BAA0}" destId="{9BCB7955-3CDE-43D6-873F-7DF1DF97000B}" srcOrd="1" destOrd="0" presId="urn:microsoft.com/office/officeart/2005/8/layout/StepDownProcess"/>
    <dgm:cxn modelId="{C39B2B65-6D66-4EE3-BD00-F40080B2A907}" type="presParOf" srcId="{794E4FB7-19EC-4D9C-BA6F-3C161F83BAA0}" destId="{9E26B559-42DD-460C-BEDE-9C9BD759959E}" srcOrd="2" destOrd="0" presId="urn:microsoft.com/office/officeart/2005/8/layout/StepDownProcess"/>
    <dgm:cxn modelId="{76AD0F21-0EFE-440E-A479-8D56ADE78203}" type="presParOf" srcId="{462BF12D-1E1C-487E-96CD-4FCD7FBC354D}" destId="{F376B45D-C383-4365-9677-8038BFED5E24}" srcOrd="1" destOrd="0" presId="urn:microsoft.com/office/officeart/2005/8/layout/StepDownProcess"/>
    <dgm:cxn modelId="{94C5CC7D-BA32-4266-991B-A737CB9AFE66}" type="presParOf" srcId="{462BF12D-1E1C-487E-96CD-4FCD7FBC354D}" destId="{A4DC07F3-43FA-4100-BF6D-8A030AA838E4}" srcOrd="2" destOrd="0" presId="urn:microsoft.com/office/officeart/2005/8/layout/StepDownProcess"/>
    <dgm:cxn modelId="{16548C9A-5BF5-4E89-8104-54E2FC805CE2}" type="presParOf" srcId="{A4DC07F3-43FA-4100-BF6D-8A030AA838E4}" destId="{E8270C06-4784-4CEE-B9C7-9F76145DF2A5}" srcOrd="0" destOrd="0" presId="urn:microsoft.com/office/officeart/2005/8/layout/StepDownProcess"/>
    <dgm:cxn modelId="{A6B5F0CE-9A60-4003-80F7-96005684FEF7}" type="presParOf" srcId="{A4DC07F3-43FA-4100-BF6D-8A030AA838E4}" destId="{FCCBBF5A-9978-4028-9FED-58F8112DE17F}" srcOrd="1" destOrd="0" presId="urn:microsoft.com/office/officeart/2005/8/layout/StepDownProcess"/>
    <dgm:cxn modelId="{483B3306-4EBA-4EFB-A219-EE664E658286}" type="presParOf" srcId="{A4DC07F3-43FA-4100-BF6D-8A030AA838E4}" destId="{EE7A0636-2C46-4BD1-90D7-678F8290C05A}" srcOrd="2" destOrd="0" presId="urn:microsoft.com/office/officeart/2005/8/layout/StepDownProcess"/>
    <dgm:cxn modelId="{9E3FE38F-3216-4CA0-8960-FBD430F96C48}" type="presParOf" srcId="{462BF12D-1E1C-487E-96CD-4FCD7FBC354D}" destId="{AED4A9C0-A925-4EDF-A039-A61059F711B8}" srcOrd="3" destOrd="0" presId="urn:microsoft.com/office/officeart/2005/8/layout/StepDownProcess"/>
    <dgm:cxn modelId="{F7B62D56-03CC-41B8-9881-BDCEB7EEFA41}" type="presParOf" srcId="{462BF12D-1E1C-487E-96CD-4FCD7FBC354D}" destId="{809166B9-B525-4566-9D97-A13C120839AA}" srcOrd="4" destOrd="0" presId="urn:microsoft.com/office/officeart/2005/8/layout/StepDownProcess"/>
    <dgm:cxn modelId="{B9709F5E-D5D4-477F-80E4-603B63923433}" type="presParOf" srcId="{809166B9-B525-4566-9D97-A13C120839AA}" destId="{68C88E53-ABFB-40B0-B8D0-01713D0B90AE}" srcOrd="0" destOrd="0" presId="urn:microsoft.com/office/officeart/2005/8/layout/StepDownProcess"/>
    <dgm:cxn modelId="{D8C7A679-506A-4827-A744-B24E06B7DC36}" type="presParOf" srcId="{809166B9-B525-4566-9D97-A13C120839AA}" destId="{8108D77A-C71A-48CB-B6D5-A75008DC0D64}" srcOrd="1" destOrd="0" presId="urn:microsoft.com/office/officeart/2005/8/layout/StepDownProcess"/>
    <dgm:cxn modelId="{17AFDD78-E661-4355-9146-5495FFD2C62A}" type="presParOf" srcId="{809166B9-B525-4566-9D97-A13C120839AA}" destId="{37EF08A3-B4FC-40E2-8AA4-518706EE4025}" srcOrd="2" destOrd="0" presId="urn:microsoft.com/office/officeart/2005/8/layout/StepDownProcess"/>
    <dgm:cxn modelId="{2614FDD2-4342-43FD-89CD-7E448FBDFED0}" type="presParOf" srcId="{462BF12D-1E1C-487E-96CD-4FCD7FBC354D}" destId="{44825054-C1A2-4ABB-B164-313FDDB5D38E}" srcOrd="5" destOrd="0" presId="urn:microsoft.com/office/officeart/2005/8/layout/StepDownProcess"/>
    <dgm:cxn modelId="{562EC16D-A77D-4957-B407-1D665B14C4B1}" type="presParOf" srcId="{462BF12D-1E1C-487E-96CD-4FCD7FBC354D}" destId="{D2547E63-53B3-4686-A981-402C5E22352D}" srcOrd="6" destOrd="0" presId="urn:microsoft.com/office/officeart/2005/8/layout/StepDownProcess"/>
    <dgm:cxn modelId="{05A0A48F-0790-40BA-A607-637F3CD41E6C}" type="presParOf" srcId="{D2547E63-53B3-4686-A981-402C5E22352D}" destId="{450E1C97-E9C4-4CA6-B64D-A0B8124441E9}" srcOrd="0" destOrd="0" presId="urn:microsoft.com/office/officeart/2005/8/layout/StepDownProcess"/>
    <dgm:cxn modelId="{AD22BC6A-D0E5-4E3B-827B-E46403166BA6}" type="presParOf" srcId="{D2547E63-53B3-4686-A981-402C5E22352D}" destId="{08382AFB-8414-440D-A278-60C80439993A}" srcOrd="1" destOrd="0" presId="urn:microsoft.com/office/officeart/2005/8/layout/StepDownProcess"/>
    <dgm:cxn modelId="{E3C4BCB6-745A-4804-BA5C-09B47119A020}" type="presParOf" srcId="{D2547E63-53B3-4686-A981-402C5E22352D}" destId="{94C9005D-7794-44A1-B96C-274ABBA17DF0}" srcOrd="2" destOrd="0" presId="urn:microsoft.com/office/officeart/2005/8/layout/StepDownProcess"/>
    <dgm:cxn modelId="{74D9C2E5-4ED8-49DE-8B9E-C3EEB268ABD7}" type="presParOf" srcId="{462BF12D-1E1C-487E-96CD-4FCD7FBC354D}" destId="{183206C9-F8EA-4CF8-B72C-CB0C99DA8579}" srcOrd="7" destOrd="0" presId="urn:microsoft.com/office/officeart/2005/8/layout/StepDownProcess"/>
    <dgm:cxn modelId="{7ED77DF7-313E-4876-975E-342C5879CFAB}" type="presParOf" srcId="{462BF12D-1E1C-487E-96CD-4FCD7FBC354D}" destId="{F925007E-3BB6-4A35-A41D-416077D1EA6C}" srcOrd="8" destOrd="0" presId="urn:microsoft.com/office/officeart/2005/8/layout/StepDownProcess"/>
    <dgm:cxn modelId="{F9C113D9-068C-440D-A0BE-D5C1E6F2C0DF}" type="presParOf" srcId="{F925007E-3BB6-4A35-A41D-416077D1EA6C}" destId="{4BD3D9EE-6376-4D37-BA79-BAD651A966C6}"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4A165BC-EF58-482B-8149-C8A0706A1B03}" type="doc">
      <dgm:prSet loTypeId="urn:microsoft.com/office/officeart/2009/layout/CircleArrowProcess" loCatId="cycle" qsTypeId="urn:microsoft.com/office/officeart/2005/8/quickstyle/simple1" qsCatId="simple" csTypeId="urn:microsoft.com/office/officeart/2005/8/colors/colorful3" csCatId="colorful" phldr="1"/>
      <dgm:spPr/>
      <dgm:t>
        <a:bodyPr/>
        <a:lstStyle/>
        <a:p>
          <a:endParaRPr lang="en-US"/>
        </a:p>
      </dgm:t>
    </dgm:pt>
    <dgm:pt modelId="{7A88E378-EBD9-4C42-A15C-81AE8DD25EAC}">
      <dgm:prSet phldrT="[Text]" custT="1"/>
      <dgm:spPr/>
      <dgm:t>
        <a:bodyPr/>
        <a:lstStyle/>
        <a:p>
          <a:pPr rtl="1"/>
          <a:r>
            <a:rPr lang="fa-IR" sz="1800" b="1" dirty="0" smtClean="0">
              <a:solidFill>
                <a:schemeClr val="bg1"/>
              </a:solidFill>
              <a:latin typeface="Adobe Arabic" pitchFamily="18" charset="-78"/>
              <a:cs typeface="Adobe Arabic" pitchFamily="18" charset="-78"/>
            </a:rPr>
            <a:t>از بین بردن میراث آپارتاید و اصلاح اشتباهات گذشته</a:t>
          </a:r>
          <a:endParaRPr lang="en-US" sz="1800" b="1" dirty="0"/>
        </a:p>
      </dgm:t>
    </dgm:pt>
    <dgm:pt modelId="{91B1F0A4-47BA-4746-8051-ED5E015A4D99}" type="parTrans" cxnId="{B08FA829-BF25-4FF4-90E8-D3920C3AAE1C}">
      <dgm:prSet/>
      <dgm:spPr/>
      <dgm:t>
        <a:bodyPr/>
        <a:lstStyle/>
        <a:p>
          <a:endParaRPr lang="en-US" sz="2800" b="1"/>
        </a:p>
      </dgm:t>
    </dgm:pt>
    <dgm:pt modelId="{3B6AAB3A-FF2C-401A-9B94-3287DFB1218C}" type="sibTrans" cxnId="{B08FA829-BF25-4FF4-90E8-D3920C3AAE1C}">
      <dgm:prSet/>
      <dgm:spPr/>
      <dgm:t>
        <a:bodyPr/>
        <a:lstStyle/>
        <a:p>
          <a:endParaRPr lang="en-US" sz="2800" b="1"/>
        </a:p>
      </dgm:t>
    </dgm:pt>
    <dgm:pt modelId="{316CF419-D68E-43B6-8756-EDFED67ECAF7}">
      <dgm:prSet phldrT="[Text]" custT="1"/>
      <dgm:spPr/>
      <dgm:t>
        <a:bodyPr/>
        <a:lstStyle/>
        <a:p>
          <a:pPr rtl="1"/>
          <a:r>
            <a:rPr lang="fa-IR" sz="1800" b="1" dirty="0" smtClean="0">
              <a:solidFill>
                <a:schemeClr val="bg1"/>
              </a:solidFill>
              <a:latin typeface="Adobe Arabic" pitchFamily="18" charset="-78"/>
              <a:cs typeface="Adobe Arabic" pitchFamily="18" charset="-78"/>
            </a:rPr>
            <a:t>اقداماتی که بر روی نقاط قوت شهر تأثیر </a:t>
          </a:r>
          <a:r>
            <a:rPr lang="fa-IR" sz="1800" b="1" smtClean="0">
              <a:solidFill>
                <a:schemeClr val="bg1"/>
              </a:solidFill>
              <a:latin typeface="Adobe Arabic" pitchFamily="18" charset="-78"/>
              <a:cs typeface="Adobe Arabic" pitchFamily="18" charset="-78"/>
            </a:rPr>
            <a:t>می گذارد</a:t>
          </a:r>
          <a:endParaRPr lang="en-US" sz="1800" b="1" dirty="0"/>
        </a:p>
      </dgm:t>
    </dgm:pt>
    <dgm:pt modelId="{C97ACB3F-39E7-413E-9932-C9A6C6C447E1}" type="parTrans" cxnId="{53F9B9B3-4ABE-4473-9403-075587161109}">
      <dgm:prSet/>
      <dgm:spPr/>
      <dgm:t>
        <a:bodyPr/>
        <a:lstStyle/>
        <a:p>
          <a:endParaRPr lang="en-US" sz="2800" b="1"/>
        </a:p>
      </dgm:t>
    </dgm:pt>
    <dgm:pt modelId="{6A0A1B99-7190-48B2-B0E0-A31A8FFBEE47}" type="sibTrans" cxnId="{53F9B9B3-4ABE-4473-9403-075587161109}">
      <dgm:prSet/>
      <dgm:spPr/>
      <dgm:t>
        <a:bodyPr/>
        <a:lstStyle/>
        <a:p>
          <a:endParaRPr lang="en-US" sz="2800" b="1"/>
        </a:p>
      </dgm:t>
    </dgm:pt>
    <dgm:pt modelId="{9EFF9A18-3D30-4DB5-8096-D38BF928116C}">
      <dgm:prSet phldrT="[Text]" custT="1"/>
      <dgm:spPr/>
      <dgm:t>
        <a:bodyPr/>
        <a:lstStyle/>
        <a:p>
          <a:pPr rtl="1"/>
          <a:r>
            <a:rPr lang="fa-IR" sz="1800" b="1" dirty="0" smtClean="0">
              <a:solidFill>
                <a:schemeClr val="bg1"/>
              </a:solidFill>
              <a:latin typeface="Adobe Arabic" pitchFamily="18" charset="-78"/>
              <a:cs typeface="Adobe Arabic" pitchFamily="18" charset="-78"/>
            </a:rPr>
            <a:t>اقداماتی برای ایجاد سرمایه گذاری در آینده</a:t>
          </a:r>
          <a:endParaRPr lang="en-US" sz="1800" b="1" dirty="0"/>
        </a:p>
      </dgm:t>
    </dgm:pt>
    <dgm:pt modelId="{26FEAE7B-3DEB-46B4-8D65-5F01EFD765CC}" type="parTrans" cxnId="{799EB7CD-7FDE-4199-90EF-9C650D82589A}">
      <dgm:prSet/>
      <dgm:spPr/>
      <dgm:t>
        <a:bodyPr/>
        <a:lstStyle/>
        <a:p>
          <a:endParaRPr lang="en-US" sz="2800" b="1"/>
        </a:p>
      </dgm:t>
    </dgm:pt>
    <dgm:pt modelId="{68F21040-DAF5-42A2-BD1C-54125676DA68}" type="sibTrans" cxnId="{799EB7CD-7FDE-4199-90EF-9C650D82589A}">
      <dgm:prSet/>
      <dgm:spPr/>
      <dgm:t>
        <a:bodyPr/>
        <a:lstStyle/>
        <a:p>
          <a:endParaRPr lang="en-US" sz="2800" b="1"/>
        </a:p>
      </dgm:t>
    </dgm:pt>
    <dgm:pt modelId="{30E1D686-E48B-42D0-A726-85370FD03644}" type="pres">
      <dgm:prSet presAssocID="{C4A165BC-EF58-482B-8149-C8A0706A1B03}" presName="Name0" presStyleCnt="0">
        <dgm:presLayoutVars>
          <dgm:chMax val="7"/>
          <dgm:chPref val="7"/>
          <dgm:dir/>
          <dgm:animLvl val="lvl"/>
        </dgm:presLayoutVars>
      </dgm:prSet>
      <dgm:spPr/>
      <dgm:t>
        <a:bodyPr/>
        <a:lstStyle/>
        <a:p>
          <a:endParaRPr lang="en-US"/>
        </a:p>
      </dgm:t>
    </dgm:pt>
    <dgm:pt modelId="{9522CB34-E093-4B19-92A2-D12758FEE759}" type="pres">
      <dgm:prSet presAssocID="{7A88E378-EBD9-4C42-A15C-81AE8DD25EAC}" presName="Accent1" presStyleCnt="0"/>
      <dgm:spPr/>
    </dgm:pt>
    <dgm:pt modelId="{C53C13DB-C4AF-4478-9A90-F291CD333DFF}" type="pres">
      <dgm:prSet presAssocID="{7A88E378-EBD9-4C42-A15C-81AE8DD25EAC}" presName="Accent" presStyleLbl="node1" presStyleIdx="0" presStyleCnt="3"/>
      <dgm:spPr/>
    </dgm:pt>
    <dgm:pt modelId="{F0D5092B-F2C9-4246-BD69-FE949685B328}" type="pres">
      <dgm:prSet presAssocID="{7A88E378-EBD9-4C42-A15C-81AE8DD25EAC}" presName="Parent1" presStyleLbl="revTx" presStyleIdx="0" presStyleCnt="3">
        <dgm:presLayoutVars>
          <dgm:chMax val="1"/>
          <dgm:chPref val="1"/>
          <dgm:bulletEnabled val="1"/>
        </dgm:presLayoutVars>
      </dgm:prSet>
      <dgm:spPr/>
      <dgm:t>
        <a:bodyPr/>
        <a:lstStyle/>
        <a:p>
          <a:endParaRPr lang="en-US"/>
        </a:p>
      </dgm:t>
    </dgm:pt>
    <dgm:pt modelId="{4408FD76-D670-451D-AAD3-98B89620B8F8}" type="pres">
      <dgm:prSet presAssocID="{316CF419-D68E-43B6-8756-EDFED67ECAF7}" presName="Accent2" presStyleCnt="0"/>
      <dgm:spPr/>
    </dgm:pt>
    <dgm:pt modelId="{CB909F9C-9120-4ECF-B135-6D9C8D209E62}" type="pres">
      <dgm:prSet presAssocID="{316CF419-D68E-43B6-8756-EDFED67ECAF7}" presName="Accent" presStyleLbl="node1" presStyleIdx="1" presStyleCnt="3"/>
      <dgm:spPr/>
    </dgm:pt>
    <dgm:pt modelId="{D232BF68-1955-4020-908B-E4DB3E60F4EC}" type="pres">
      <dgm:prSet presAssocID="{316CF419-D68E-43B6-8756-EDFED67ECAF7}" presName="Parent2" presStyleLbl="revTx" presStyleIdx="1" presStyleCnt="3">
        <dgm:presLayoutVars>
          <dgm:chMax val="1"/>
          <dgm:chPref val="1"/>
          <dgm:bulletEnabled val="1"/>
        </dgm:presLayoutVars>
      </dgm:prSet>
      <dgm:spPr/>
      <dgm:t>
        <a:bodyPr/>
        <a:lstStyle/>
        <a:p>
          <a:endParaRPr lang="en-US"/>
        </a:p>
      </dgm:t>
    </dgm:pt>
    <dgm:pt modelId="{7AB75C91-5BCB-4656-BC12-35C72C518E42}" type="pres">
      <dgm:prSet presAssocID="{9EFF9A18-3D30-4DB5-8096-D38BF928116C}" presName="Accent3" presStyleCnt="0"/>
      <dgm:spPr/>
    </dgm:pt>
    <dgm:pt modelId="{89919FA6-D4D1-49C0-B8E9-E47C4F191768}" type="pres">
      <dgm:prSet presAssocID="{9EFF9A18-3D30-4DB5-8096-D38BF928116C}" presName="Accent" presStyleLbl="node1" presStyleIdx="2" presStyleCnt="3"/>
      <dgm:spPr/>
    </dgm:pt>
    <dgm:pt modelId="{1431FF0F-0602-4FEF-BDC0-EE83F1F52FDE}" type="pres">
      <dgm:prSet presAssocID="{9EFF9A18-3D30-4DB5-8096-D38BF928116C}" presName="Parent3" presStyleLbl="revTx" presStyleIdx="2" presStyleCnt="3">
        <dgm:presLayoutVars>
          <dgm:chMax val="1"/>
          <dgm:chPref val="1"/>
          <dgm:bulletEnabled val="1"/>
        </dgm:presLayoutVars>
      </dgm:prSet>
      <dgm:spPr/>
      <dgm:t>
        <a:bodyPr/>
        <a:lstStyle/>
        <a:p>
          <a:endParaRPr lang="en-US"/>
        </a:p>
      </dgm:t>
    </dgm:pt>
  </dgm:ptLst>
  <dgm:cxnLst>
    <dgm:cxn modelId="{B08FA829-BF25-4FF4-90E8-D3920C3AAE1C}" srcId="{C4A165BC-EF58-482B-8149-C8A0706A1B03}" destId="{7A88E378-EBD9-4C42-A15C-81AE8DD25EAC}" srcOrd="0" destOrd="0" parTransId="{91B1F0A4-47BA-4746-8051-ED5E015A4D99}" sibTransId="{3B6AAB3A-FF2C-401A-9B94-3287DFB1218C}"/>
    <dgm:cxn modelId="{53F9B9B3-4ABE-4473-9403-075587161109}" srcId="{C4A165BC-EF58-482B-8149-C8A0706A1B03}" destId="{316CF419-D68E-43B6-8756-EDFED67ECAF7}" srcOrd="1" destOrd="0" parTransId="{C97ACB3F-39E7-413E-9932-C9A6C6C447E1}" sibTransId="{6A0A1B99-7190-48B2-B0E0-A31A8FFBEE47}"/>
    <dgm:cxn modelId="{799EB7CD-7FDE-4199-90EF-9C650D82589A}" srcId="{C4A165BC-EF58-482B-8149-C8A0706A1B03}" destId="{9EFF9A18-3D30-4DB5-8096-D38BF928116C}" srcOrd="2" destOrd="0" parTransId="{26FEAE7B-3DEB-46B4-8D65-5F01EFD765CC}" sibTransId="{68F21040-DAF5-42A2-BD1C-54125676DA68}"/>
    <dgm:cxn modelId="{14305075-C4C0-4EBE-8AB2-1BD1FE58AFBE}" type="presOf" srcId="{316CF419-D68E-43B6-8756-EDFED67ECAF7}" destId="{D232BF68-1955-4020-908B-E4DB3E60F4EC}" srcOrd="0" destOrd="0" presId="urn:microsoft.com/office/officeart/2009/layout/CircleArrowProcess"/>
    <dgm:cxn modelId="{77DFA206-68BB-4915-914D-5937527AB7A1}" type="presOf" srcId="{C4A165BC-EF58-482B-8149-C8A0706A1B03}" destId="{30E1D686-E48B-42D0-A726-85370FD03644}" srcOrd="0" destOrd="0" presId="urn:microsoft.com/office/officeart/2009/layout/CircleArrowProcess"/>
    <dgm:cxn modelId="{F0403F52-501B-49A2-A366-A32D1087F7B6}" type="presOf" srcId="{7A88E378-EBD9-4C42-A15C-81AE8DD25EAC}" destId="{F0D5092B-F2C9-4246-BD69-FE949685B328}" srcOrd="0" destOrd="0" presId="urn:microsoft.com/office/officeart/2009/layout/CircleArrowProcess"/>
    <dgm:cxn modelId="{1C56673A-1E7F-4403-BA4D-FBB267E642EF}" type="presOf" srcId="{9EFF9A18-3D30-4DB5-8096-D38BF928116C}" destId="{1431FF0F-0602-4FEF-BDC0-EE83F1F52FDE}" srcOrd="0" destOrd="0" presId="urn:microsoft.com/office/officeart/2009/layout/CircleArrowProcess"/>
    <dgm:cxn modelId="{607838A1-44A9-442F-8636-5003BEFDE51A}" type="presParOf" srcId="{30E1D686-E48B-42D0-A726-85370FD03644}" destId="{9522CB34-E093-4B19-92A2-D12758FEE759}" srcOrd="0" destOrd="0" presId="urn:microsoft.com/office/officeart/2009/layout/CircleArrowProcess"/>
    <dgm:cxn modelId="{E649B510-8FDC-4A10-8A8E-C40C73A2AB8A}" type="presParOf" srcId="{9522CB34-E093-4B19-92A2-D12758FEE759}" destId="{C53C13DB-C4AF-4478-9A90-F291CD333DFF}" srcOrd="0" destOrd="0" presId="urn:microsoft.com/office/officeart/2009/layout/CircleArrowProcess"/>
    <dgm:cxn modelId="{1FC930BD-7743-4E2A-AFE8-1B3EC3CB7DDE}" type="presParOf" srcId="{30E1D686-E48B-42D0-A726-85370FD03644}" destId="{F0D5092B-F2C9-4246-BD69-FE949685B328}" srcOrd="1" destOrd="0" presId="urn:microsoft.com/office/officeart/2009/layout/CircleArrowProcess"/>
    <dgm:cxn modelId="{5555125A-D8CC-42E3-8B55-93175C97D871}" type="presParOf" srcId="{30E1D686-E48B-42D0-A726-85370FD03644}" destId="{4408FD76-D670-451D-AAD3-98B89620B8F8}" srcOrd="2" destOrd="0" presId="urn:microsoft.com/office/officeart/2009/layout/CircleArrowProcess"/>
    <dgm:cxn modelId="{E625D2C5-6712-4AEE-A6E4-A8DF889994FC}" type="presParOf" srcId="{4408FD76-D670-451D-AAD3-98B89620B8F8}" destId="{CB909F9C-9120-4ECF-B135-6D9C8D209E62}" srcOrd="0" destOrd="0" presId="urn:microsoft.com/office/officeart/2009/layout/CircleArrowProcess"/>
    <dgm:cxn modelId="{5CA4BBC9-255C-4991-B7E0-D1763F229322}" type="presParOf" srcId="{30E1D686-E48B-42D0-A726-85370FD03644}" destId="{D232BF68-1955-4020-908B-E4DB3E60F4EC}" srcOrd="3" destOrd="0" presId="urn:microsoft.com/office/officeart/2009/layout/CircleArrowProcess"/>
    <dgm:cxn modelId="{5C963F41-5210-48E5-88EB-570055A8EB76}" type="presParOf" srcId="{30E1D686-E48B-42D0-A726-85370FD03644}" destId="{7AB75C91-5BCB-4656-BC12-35C72C518E42}" srcOrd="4" destOrd="0" presId="urn:microsoft.com/office/officeart/2009/layout/CircleArrowProcess"/>
    <dgm:cxn modelId="{B6482A27-5889-4721-947B-C3F3F28A5311}" type="presParOf" srcId="{7AB75C91-5BCB-4656-BC12-35C72C518E42}" destId="{89919FA6-D4D1-49C0-B8E9-E47C4F191768}" srcOrd="0" destOrd="0" presId="urn:microsoft.com/office/officeart/2009/layout/CircleArrowProcess"/>
    <dgm:cxn modelId="{70FACFAB-C98E-449E-9411-5EB9AFD4FDFA}" type="presParOf" srcId="{30E1D686-E48B-42D0-A726-85370FD03644}" destId="{1431FF0F-0602-4FEF-BDC0-EE83F1F52FDE}"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44E06E7-2D98-4424-AD25-AB5126CCB70E}" type="doc">
      <dgm:prSet loTypeId="urn:microsoft.com/office/officeart/2005/8/layout/cycle7" loCatId="cycle" qsTypeId="urn:microsoft.com/office/officeart/2005/8/quickstyle/3d3" qsCatId="3D" csTypeId="urn:microsoft.com/office/officeart/2005/8/colors/accent2_5" csCatId="accent2" phldr="1"/>
      <dgm:spPr/>
      <dgm:t>
        <a:bodyPr/>
        <a:lstStyle/>
        <a:p>
          <a:endParaRPr lang="en-US"/>
        </a:p>
      </dgm:t>
    </dgm:pt>
    <dgm:pt modelId="{0C235E45-B033-4332-BE70-1F63F4136EA2}">
      <dgm:prSet phldrT="[Text]" custT="1"/>
      <dgm:spPr/>
      <dgm:t>
        <a:bodyPr/>
        <a:lstStyle/>
        <a:p>
          <a:pPr>
            <a:spcAft>
              <a:spcPts val="0"/>
            </a:spcAft>
          </a:pPr>
          <a:r>
            <a:rPr lang="fa-IR" sz="2000" b="1" dirty="0">
              <a:latin typeface="Adobe Arabic" pitchFamily="18" charset="-78"/>
              <a:cs typeface="Adobe Arabic" pitchFamily="18" charset="-78"/>
            </a:rPr>
            <a:t>تصمیمات استراتژیک بودجه</a:t>
          </a:r>
        </a:p>
        <a:p>
          <a:pPr>
            <a:spcAft>
              <a:spcPct val="35000"/>
            </a:spcAft>
          </a:pPr>
          <a:r>
            <a:rPr lang="fa-IR" sz="2000" b="1" dirty="0">
              <a:latin typeface="Adobe Arabic" pitchFamily="18" charset="-78"/>
              <a:cs typeface="Adobe Arabic" pitchFamily="18" charset="-78"/>
            </a:rPr>
            <a:t>)</a:t>
          </a:r>
          <a:r>
            <a:rPr lang="en-US" sz="2000" b="1" dirty="0" err="1">
              <a:latin typeface="Adobe Arabic" pitchFamily="18" charset="-78"/>
              <a:cs typeface="Adobe Arabic" pitchFamily="18" charset="-78"/>
            </a:rPr>
            <a:t>Exco</a:t>
          </a:r>
          <a:r>
            <a:rPr lang="en-US" sz="2000" b="1" dirty="0">
              <a:latin typeface="Adobe Arabic" pitchFamily="18" charset="-78"/>
              <a:cs typeface="Adobe Arabic" pitchFamily="18" charset="-78"/>
            </a:rPr>
            <a:t> </a:t>
          </a:r>
          <a:r>
            <a:rPr lang="fa-IR" sz="2000" b="1" dirty="0">
              <a:latin typeface="Adobe Arabic" pitchFamily="18" charset="-78"/>
              <a:cs typeface="Adobe Arabic" pitchFamily="18" charset="-78"/>
            </a:rPr>
            <a:t>(</a:t>
          </a:r>
          <a:endParaRPr lang="en-US" sz="2000" b="1" dirty="0">
            <a:latin typeface="Adobe Arabic" pitchFamily="18" charset="-78"/>
            <a:cs typeface="Adobe Arabic" pitchFamily="18" charset="-78"/>
          </a:endParaRPr>
        </a:p>
      </dgm:t>
    </dgm:pt>
    <dgm:pt modelId="{B88C5350-79EB-4BAE-B111-5FE7BCE7AEBE}" type="parTrans" cxnId="{09BC53C6-50BD-4AC8-BB99-92B32EC93E85}">
      <dgm:prSet/>
      <dgm:spPr/>
      <dgm:t>
        <a:bodyPr/>
        <a:lstStyle/>
        <a:p>
          <a:endParaRPr lang="en-US" sz="3200" b="1">
            <a:latin typeface="Adobe Arabic" pitchFamily="18" charset="-78"/>
            <a:cs typeface="Adobe Arabic" pitchFamily="18" charset="-78"/>
          </a:endParaRPr>
        </a:p>
      </dgm:t>
    </dgm:pt>
    <dgm:pt modelId="{987272B6-D462-4C30-B801-5D6A7789B2CB}" type="sibTrans" cxnId="{09BC53C6-50BD-4AC8-BB99-92B32EC93E85}">
      <dgm:prSet custT="1"/>
      <dgm:spPr/>
      <dgm:t>
        <a:bodyPr/>
        <a:lstStyle/>
        <a:p>
          <a:endParaRPr lang="en-US" sz="1400" b="1">
            <a:latin typeface="Adobe Arabic" pitchFamily="18" charset="-78"/>
            <a:cs typeface="Adobe Arabic" pitchFamily="18" charset="-78"/>
          </a:endParaRPr>
        </a:p>
      </dgm:t>
    </dgm:pt>
    <dgm:pt modelId="{0AF706A5-2FEB-4990-ADA2-F8F3EA653B3C}">
      <dgm:prSet phldrT="[Text]" custT="1"/>
      <dgm:spPr/>
      <dgm:t>
        <a:bodyPr/>
        <a:lstStyle/>
        <a:p>
          <a:pPr>
            <a:spcAft>
              <a:spcPts val="0"/>
            </a:spcAft>
          </a:pPr>
          <a:r>
            <a:rPr lang="fa-IR" sz="2000" b="1" dirty="0">
              <a:latin typeface="Adobe Arabic" pitchFamily="18" charset="-78"/>
              <a:cs typeface="Adobe Arabic" pitchFamily="18" charset="-78"/>
            </a:rPr>
            <a:t>تصمیمات مدیریتی بودجه</a:t>
          </a:r>
        </a:p>
        <a:p>
          <a:pPr>
            <a:spcAft>
              <a:spcPct val="35000"/>
            </a:spcAft>
          </a:pPr>
          <a:r>
            <a:rPr lang="fa-IR" sz="2000" b="1" dirty="0">
              <a:latin typeface="Adobe Arabic" pitchFamily="18" charset="-78"/>
              <a:cs typeface="Adobe Arabic" pitchFamily="18" charset="-78"/>
            </a:rPr>
            <a:t>)</a:t>
          </a:r>
          <a:r>
            <a:rPr lang="en-US" sz="2000" b="1" dirty="0" err="1">
              <a:latin typeface="Adobe Arabic" pitchFamily="18" charset="-78"/>
              <a:cs typeface="Adobe Arabic" pitchFamily="18" charset="-78"/>
            </a:rPr>
            <a:t>Exco</a:t>
          </a:r>
          <a:r>
            <a:rPr lang="en-US" sz="2000" b="1" dirty="0">
              <a:latin typeface="Adobe Arabic" pitchFamily="18" charset="-78"/>
              <a:cs typeface="Adobe Arabic" pitchFamily="18" charset="-78"/>
            </a:rPr>
            <a:t> </a:t>
          </a:r>
          <a:r>
            <a:rPr lang="fa-IR" sz="2000" b="1" dirty="0">
              <a:latin typeface="Adobe Arabic" pitchFamily="18" charset="-78"/>
              <a:cs typeface="Adobe Arabic" pitchFamily="18" charset="-78"/>
            </a:rPr>
            <a:t>(</a:t>
          </a:r>
          <a:endParaRPr lang="en-US" sz="2000" b="1" dirty="0">
            <a:latin typeface="Adobe Arabic" pitchFamily="18" charset="-78"/>
            <a:cs typeface="Adobe Arabic" pitchFamily="18" charset="-78"/>
          </a:endParaRPr>
        </a:p>
      </dgm:t>
    </dgm:pt>
    <dgm:pt modelId="{A32AEE28-B3F4-4C1F-BB42-00A9BE42D31B}" type="parTrans" cxnId="{3144BB0B-2753-4A0F-99AF-3823E6C46306}">
      <dgm:prSet/>
      <dgm:spPr/>
      <dgm:t>
        <a:bodyPr/>
        <a:lstStyle/>
        <a:p>
          <a:endParaRPr lang="en-US" sz="3200" b="1">
            <a:latin typeface="Adobe Arabic" pitchFamily="18" charset="-78"/>
            <a:cs typeface="Adobe Arabic" pitchFamily="18" charset="-78"/>
          </a:endParaRPr>
        </a:p>
      </dgm:t>
    </dgm:pt>
    <dgm:pt modelId="{0589A685-0333-4584-8337-01956FF5FA69}" type="sibTrans" cxnId="{3144BB0B-2753-4A0F-99AF-3823E6C46306}">
      <dgm:prSet custT="1"/>
      <dgm:spPr/>
      <dgm:t>
        <a:bodyPr/>
        <a:lstStyle/>
        <a:p>
          <a:endParaRPr lang="en-US" sz="1400" b="1">
            <a:latin typeface="Adobe Arabic" pitchFamily="18" charset="-78"/>
            <a:cs typeface="Adobe Arabic" pitchFamily="18" charset="-78"/>
          </a:endParaRPr>
        </a:p>
      </dgm:t>
    </dgm:pt>
    <dgm:pt modelId="{E7EBEB72-C690-40A9-8CE1-C671587D1233}">
      <dgm:prSet phldrT="[Text]" custT="1"/>
      <dgm:spPr/>
      <dgm:t>
        <a:bodyPr/>
        <a:lstStyle/>
        <a:p>
          <a:pPr>
            <a:spcAft>
              <a:spcPts val="0"/>
            </a:spcAft>
          </a:pPr>
          <a:r>
            <a:rPr lang="fa-IR" sz="2000" b="1" dirty="0" smtClean="0">
              <a:latin typeface="Adobe Arabic" pitchFamily="18" charset="-78"/>
              <a:cs typeface="Adobe Arabic" pitchFamily="18" charset="-78"/>
            </a:rPr>
            <a:t>نظارت </a:t>
          </a:r>
          <a:r>
            <a:rPr lang="fa-IR" sz="2000" b="1" dirty="0">
              <a:latin typeface="Adobe Arabic" pitchFamily="18" charset="-78"/>
              <a:cs typeface="Adobe Arabic" pitchFamily="18" charset="-78"/>
            </a:rPr>
            <a:t>بر </a:t>
          </a:r>
          <a:r>
            <a:rPr lang="fa-IR" sz="2000" b="1" dirty="0" smtClean="0">
              <a:latin typeface="Adobe Arabic" pitchFamily="18" charset="-78"/>
              <a:cs typeface="Adobe Arabic" pitchFamily="18" charset="-78"/>
            </a:rPr>
            <a:t>تصمیم‌گیری</a:t>
          </a:r>
          <a:endParaRPr lang="fa-IR" sz="2000" b="1" dirty="0">
            <a:latin typeface="Adobe Arabic" pitchFamily="18" charset="-78"/>
            <a:cs typeface="Adobe Arabic" pitchFamily="18" charset="-78"/>
          </a:endParaRPr>
        </a:p>
        <a:p>
          <a:pPr>
            <a:spcAft>
              <a:spcPct val="35000"/>
            </a:spcAft>
          </a:pPr>
          <a:r>
            <a:rPr lang="fa-IR" sz="2000" b="1" dirty="0">
              <a:latin typeface="Adobe Arabic" pitchFamily="18" charset="-78"/>
              <a:cs typeface="Adobe Arabic" pitchFamily="18" charset="-78"/>
            </a:rPr>
            <a:t>)</a:t>
          </a:r>
          <a:r>
            <a:rPr lang="en-US" sz="2000" b="1" dirty="0" err="1">
              <a:latin typeface="Adobe Arabic" pitchFamily="18" charset="-78"/>
              <a:cs typeface="Adobe Arabic" pitchFamily="18" charset="-78"/>
            </a:rPr>
            <a:t>Exco</a:t>
          </a:r>
          <a:r>
            <a:rPr lang="en-US" sz="2000" b="1" dirty="0">
              <a:latin typeface="Adobe Arabic" pitchFamily="18" charset="-78"/>
              <a:cs typeface="Adobe Arabic" pitchFamily="18" charset="-78"/>
            </a:rPr>
            <a:t> </a:t>
          </a:r>
          <a:r>
            <a:rPr lang="fa-IR" sz="2000" b="1" dirty="0">
              <a:latin typeface="Adobe Arabic" pitchFamily="18" charset="-78"/>
              <a:cs typeface="Adobe Arabic" pitchFamily="18" charset="-78"/>
            </a:rPr>
            <a:t>(</a:t>
          </a:r>
          <a:endParaRPr lang="en-US" sz="2000" b="1" dirty="0">
            <a:latin typeface="Adobe Arabic" pitchFamily="18" charset="-78"/>
            <a:cs typeface="Adobe Arabic" pitchFamily="18" charset="-78"/>
          </a:endParaRPr>
        </a:p>
      </dgm:t>
    </dgm:pt>
    <dgm:pt modelId="{25C6C7D2-337A-4A2A-A6A6-BF296775808D}" type="parTrans" cxnId="{890374A7-ADC1-459D-9031-4DF5088D7812}">
      <dgm:prSet/>
      <dgm:spPr/>
      <dgm:t>
        <a:bodyPr/>
        <a:lstStyle/>
        <a:p>
          <a:endParaRPr lang="en-US" sz="3200" b="1">
            <a:latin typeface="Adobe Arabic" pitchFamily="18" charset="-78"/>
            <a:cs typeface="Adobe Arabic" pitchFamily="18" charset="-78"/>
          </a:endParaRPr>
        </a:p>
      </dgm:t>
    </dgm:pt>
    <dgm:pt modelId="{FAA34069-6136-4FBC-BD7B-3FF2006D7A1E}" type="sibTrans" cxnId="{890374A7-ADC1-459D-9031-4DF5088D7812}">
      <dgm:prSet custT="1"/>
      <dgm:spPr/>
      <dgm:t>
        <a:bodyPr/>
        <a:lstStyle/>
        <a:p>
          <a:endParaRPr lang="en-US" sz="1400" b="1">
            <a:latin typeface="Adobe Arabic" pitchFamily="18" charset="-78"/>
            <a:cs typeface="Adobe Arabic" pitchFamily="18" charset="-78"/>
          </a:endParaRPr>
        </a:p>
      </dgm:t>
    </dgm:pt>
    <dgm:pt modelId="{32DDDD17-E454-4923-A130-D5F3A48069D5}" type="pres">
      <dgm:prSet presAssocID="{E44E06E7-2D98-4424-AD25-AB5126CCB70E}" presName="Name0" presStyleCnt="0">
        <dgm:presLayoutVars>
          <dgm:dir/>
          <dgm:resizeHandles val="exact"/>
        </dgm:presLayoutVars>
      </dgm:prSet>
      <dgm:spPr/>
      <dgm:t>
        <a:bodyPr/>
        <a:lstStyle/>
        <a:p>
          <a:endParaRPr lang="en-US"/>
        </a:p>
      </dgm:t>
    </dgm:pt>
    <dgm:pt modelId="{BF35363D-23C9-4278-A68D-FE4193BD58F9}" type="pres">
      <dgm:prSet presAssocID="{0C235E45-B033-4332-BE70-1F63F4136EA2}" presName="node" presStyleLbl="node1" presStyleIdx="0" presStyleCnt="3">
        <dgm:presLayoutVars>
          <dgm:bulletEnabled val="1"/>
        </dgm:presLayoutVars>
      </dgm:prSet>
      <dgm:spPr/>
      <dgm:t>
        <a:bodyPr/>
        <a:lstStyle/>
        <a:p>
          <a:endParaRPr lang="en-US"/>
        </a:p>
      </dgm:t>
    </dgm:pt>
    <dgm:pt modelId="{2486A920-6958-48F7-9879-8AC3315C1666}" type="pres">
      <dgm:prSet presAssocID="{987272B6-D462-4C30-B801-5D6A7789B2CB}" presName="sibTrans" presStyleLbl="sibTrans2D1" presStyleIdx="0" presStyleCnt="3"/>
      <dgm:spPr/>
      <dgm:t>
        <a:bodyPr/>
        <a:lstStyle/>
        <a:p>
          <a:endParaRPr lang="en-US"/>
        </a:p>
      </dgm:t>
    </dgm:pt>
    <dgm:pt modelId="{1EF2FFCC-C545-487E-A6F1-AB1D16A22270}" type="pres">
      <dgm:prSet presAssocID="{987272B6-D462-4C30-B801-5D6A7789B2CB}" presName="connectorText" presStyleLbl="sibTrans2D1" presStyleIdx="0" presStyleCnt="3"/>
      <dgm:spPr/>
      <dgm:t>
        <a:bodyPr/>
        <a:lstStyle/>
        <a:p>
          <a:endParaRPr lang="en-US"/>
        </a:p>
      </dgm:t>
    </dgm:pt>
    <dgm:pt modelId="{EC007AEF-A4B0-419D-876B-642DE81DC85B}" type="pres">
      <dgm:prSet presAssocID="{0AF706A5-2FEB-4990-ADA2-F8F3EA653B3C}" presName="node" presStyleLbl="node1" presStyleIdx="1" presStyleCnt="3" custRadScaleRad="87358" custRadScaleInc="-25895">
        <dgm:presLayoutVars>
          <dgm:bulletEnabled val="1"/>
        </dgm:presLayoutVars>
      </dgm:prSet>
      <dgm:spPr/>
      <dgm:t>
        <a:bodyPr/>
        <a:lstStyle/>
        <a:p>
          <a:endParaRPr lang="en-US"/>
        </a:p>
      </dgm:t>
    </dgm:pt>
    <dgm:pt modelId="{F9E52984-7207-47EC-82BA-3639A08C072F}" type="pres">
      <dgm:prSet presAssocID="{0589A685-0333-4584-8337-01956FF5FA69}" presName="sibTrans" presStyleLbl="sibTrans2D1" presStyleIdx="1" presStyleCnt="3"/>
      <dgm:spPr/>
      <dgm:t>
        <a:bodyPr/>
        <a:lstStyle/>
        <a:p>
          <a:endParaRPr lang="en-US"/>
        </a:p>
      </dgm:t>
    </dgm:pt>
    <dgm:pt modelId="{9F196116-6372-4743-87C3-952BF89C995C}" type="pres">
      <dgm:prSet presAssocID="{0589A685-0333-4584-8337-01956FF5FA69}" presName="connectorText" presStyleLbl="sibTrans2D1" presStyleIdx="1" presStyleCnt="3"/>
      <dgm:spPr/>
      <dgm:t>
        <a:bodyPr/>
        <a:lstStyle/>
        <a:p>
          <a:endParaRPr lang="en-US"/>
        </a:p>
      </dgm:t>
    </dgm:pt>
    <dgm:pt modelId="{89A8CC1B-95DB-4999-B76D-85F5D7909426}" type="pres">
      <dgm:prSet presAssocID="{E7EBEB72-C690-40A9-8CE1-C671587D1233}" presName="node" presStyleLbl="node1" presStyleIdx="2" presStyleCnt="3" custRadScaleRad="95333" custRadScaleInc="29501">
        <dgm:presLayoutVars>
          <dgm:bulletEnabled val="1"/>
        </dgm:presLayoutVars>
      </dgm:prSet>
      <dgm:spPr/>
      <dgm:t>
        <a:bodyPr/>
        <a:lstStyle/>
        <a:p>
          <a:endParaRPr lang="en-US"/>
        </a:p>
      </dgm:t>
    </dgm:pt>
    <dgm:pt modelId="{1ECE87E8-CEE6-410A-9ACA-6CAEEF27EE00}" type="pres">
      <dgm:prSet presAssocID="{FAA34069-6136-4FBC-BD7B-3FF2006D7A1E}" presName="sibTrans" presStyleLbl="sibTrans2D1" presStyleIdx="2" presStyleCnt="3"/>
      <dgm:spPr/>
      <dgm:t>
        <a:bodyPr/>
        <a:lstStyle/>
        <a:p>
          <a:endParaRPr lang="en-US"/>
        </a:p>
      </dgm:t>
    </dgm:pt>
    <dgm:pt modelId="{145D8E06-934E-4B49-91F6-C8BA0CE4D28A}" type="pres">
      <dgm:prSet presAssocID="{FAA34069-6136-4FBC-BD7B-3FF2006D7A1E}" presName="connectorText" presStyleLbl="sibTrans2D1" presStyleIdx="2" presStyleCnt="3"/>
      <dgm:spPr/>
      <dgm:t>
        <a:bodyPr/>
        <a:lstStyle/>
        <a:p>
          <a:endParaRPr lang="en-US"/>
        </a:p>
      </dgm:t>
    </dgm:pt>
  </dgm:ptLst>
  <dgm:cxnLst>
    <dgm:cxn modelId="{E966D7AA-B42D-4856-8BA3-080F4A83BE38}" type="presOf" srcId="{0AF706A5-2FEB-4990-ADA2-F8F3EA653B3C}" destId="{EC007AEF-A4B0-419D-876B-642DE81DC85B}" srcOrd="0" destOrd="0" presId="urn:microsoft.com/office/officeart/2005/8/layout/cycle7"/>
    <dgm:cxn modelId="{E81B157C-C8A0-4D2E-BB02-B38549FF9F8F}" type="presOf" srcId="{E7EBEB72-C690-40A9-8CE1-C671587D1233}" destId="{89A8CC1B-95DB-4999-B76D-85F5D7909426}" srcOrd="0" destOrd="0" presId="urn:microsoft.com/office/officeart/2005/8/layout/cycle7"/>
    <dgm:cxn modelId="{890374A7-ADC1-459D-9031-4DF5088D7812}" srcId="{E44E06E7-2D98-4424-AD25-AB5126CCB70E}" destId="{E7EBEB72-C690-40A9-8CE1-C671587D1233}" srcOrd="2" destOrd="0" parTransId="{25C6C7D2-337A-4A2A-A6A6-BF296775808D}" sibTransId="{FAA34069-6136-4FBC-BD7B-3FF2006D7A1E}"/>
    <dgm:cxn modelId="{5804D83C-E5E1-4B19-9D7A-328443B58F60}" type="presOf" srcId="{FAA34069-6136-4FBC-BD7B-3FF2006D7A1E}" destId="{145D8E06-934E-4B49-91F6-C8BA0CE4D28A}" srcOrd="1" destOrd="0" presId="urn:microsoft.com/office/officeart/2005/8/layout/cycle7"/>
    <dgm:cxn modelId="{AD3C8CC4-4811-461E-8D79-400A7F6BD867}" type="presOf" srcId="{987272B6-D462-4C30-B801-5D6A7789B2CB}" destId="{2486A920-6958-48F7-9879-8AC3315C1666}" srcOrd="0" destOrd="0" presId="urn:microsoft.com/office/officeart/2005/8/layout/cycle7"/>
    <dgm:cxn modelId="{CBE5E293-C128-407E-830C-06A08FAC5D1E}" type="presOf" srcId="{0C235E45-B033-4332-BE70-1F63F4136EA2}" destId="{BF35363D-23C9-4278-A68D-FE4193BD58F9}" srcOrd="0" destOrd="0" presId="urn:microsoft.com/office/officeart/2005/8/layout/cycle7"/>
    <dgm:cxn modelId="{BB9CD39A-2CD0-436E-A994-C6AEA8864AA6}" type="presOf" srcId="{987272B6-D462-4C30-B801-5D6A7789B2CB}" destId="{1EF2FFCC-C545-487E-A6F1-AB1D16A22270}" srcOrd="1" destOrd="0" presId="urn:microsoft.com/office/officeart/2005/8/layout/cycle7"/>
    <dgm:cxn modelId="{09BC53C6-50BD-4AC8-BB99-92B32EC93E85}" srcId="{E44E06E7-2D98-4424-AD25-AB5126CCB70E}" destId="{0C235E45-B033-4332-BE70-1F63F4136EA2}" srcOrd="0" destOrd="0" parTransId="{B88C5350-79EB-4BAE-B111-5FE7BCE7AEBE}" sibTransId="{987272B6-D462-4C30-B801-5D6A7789B2CB}"/>
    <dgm:cxn modelId="{2986DC56-051B-4D94-826C-B807FC9F614E}" type="presOf" srcId="{E44E06E7-2D98-4424-AD25-AB5126CCB70E}" destId="{32DDDD17-E454-4923-A130-D5F3A48069D5}" srcOrd="0" destOrd="0" presId="urn:microsoft.com/office/officeart/2005/8/layout/cycle7"/>
    <dgm:cxn modelId="{E065FECD-C387-41CB-BB43-4B50116EBD19}" type="presOf" srcId="{0589A685-0333-4584-8337-01956FF5FA69}" destId="{9F196116-6372-4743-87C3-952BF89C995C}" srcOrd="1" destOrd="0" presId="urn:microsoft.com/office/officeart/2005/8/layout/cycle7"/>
    <dgm:cxn modelId="{3144BB0B-2753-4A0F-99AF-3823E6C46306}" srcId="{E44E06E7-2D98-4424-AD25-AB5126CCB70E}" destId="{0AF706A5-2FEB-4990-ADA2-F8F3EA653B3C}" srcOrd="1" destOrd="0" parTransId="{A32AEE28-B3F4-4C1F-BB42-00A9BE42D31B}" sibTransId="{0589A685-0333-4584-8337-01956FF5FA69}"/>
    <dgm:cxn modelId="{0F7FB25F-A055-4D4C-839A-69E6DB74612F}" type="presOf" srcId="{0589A685-0333-4584-8337-01956FF5FA69}" destId="{F9E52984-7207-47EC-82BA-3639A08C072F}" srcOrd="0" destOrd="0" presId="urn:microsoft.com/office/officeart/2005/8/layout/cycle7"/>
    <dgm:cxn modelId="{012BB395-2ABC-4F0D-AEA5-4201F836B949}" type="presOf" srcId="{FAA34069-6136-4FBC-BD7B-3FF2006D7A1E}" destId="{1ECE87E8-CEE6-410A-9ACA-6CAEEF27EE00}" srcOrd="0" destOrd="0" presId="urn:microsoft.com/office/officeart/2005/8/layout/cycle7"/>
    <dgm:cxn modelId="{70565326-A419-4762-AD42-45B9C9177BE7}" type="presParOf" srcId="{32DDDD17-E454-4923-A130-D5F3A48069D5}" destId="{BF35363D-23C9-4278-A68D-FE4193BD58F9}" srcOrd="0" destOrd="0" presId="urn:microsoft.com/office/officeart/2005/8/layout/cycle7"/>
    <dgm:cxn modelId="{1CC78A96-FB5F-4790-86C3-B3B0BAF67153}" type="presParOf" srcId="{32DDDD17-E454-4923-A130-D5F3A48069D5}" destId="{2486A920-6958-48F7-9879-8AC3315C1666}" srcOrd="1" destOrd="0" presId="urn:microsoft.com/office/officeart/2005/8/layout/cycle7"/>
    <dgm:cxn modelId="{2A3F9B70-D5C2-49FA-9FC1-FAC1574DB4CE}" type="presParOf" srcId="{2486A920-6958-48F7-9879-8AC3315C1666}" destId="{1EF2FFCC-C545-487E-A6F1-AB1D16A22270}" srcOrd="0" destOrd="0" presId="urn:microsoft.com/office/officeart/2005/8/layout/cycle7"/>
    <dgm:cxn modelId="{238B76DB-F7DC-4B1A-8EDD-70A45E186016}" type="presParOf" srcId="{32DDDD17-E454-4923-A130-D5F3A48069D5}" destId="{EC007AEF-A4B0-419D-876B-642DE81DC85B}" srcOrd="2" destOrd="0" presId="urn:microsoft.com/office/officeart/2005/8/layout/cycle7"/>
    <dgm:cxn modelId="{1D1F6BC4-5B52-48FF-BFF2-2A90C4E136FD}" type="presParOf" srcId="{32DDDD17-E454-4923-A130-D5F3A48069D5}" destId="{F9E52984-7207-47EC-82BA-3639A08C072F}" srcOrd="3" destOrd="0" presId="urn:microsoft.com/office/officeart/2005/8/layout/cycle7"/>
    <dgm:cxn modelId="{CF04A26D-DEEA-4089-B7CD-E445632B6D93}" type="presParOf" srcId="{F9E52984-7207-47EC-82BA-3639A08C072F}" destId="{9F196116-6372-4743-87C3-952BF89C995C}" srcOrd="0" destOrd="0" presId="urn:microsoft.com/office/officeart/2005/8/layout/cycle7"/>
    <dgm:cxn modelId="{4C48A38F-B0CD-4FA9-ACAF-B1507303D448}" type="presParOf" srcId="{32DDDD17-E454-4923-A130-D5F3A48069D5}" destId="{89A8CC1B-95DB-4999-B76D-85F5D7909426}" srcOrd="4" destOrd="0" presId="urn:microsoft.com/office/officeart/2005/8/layout/cycle7"/>
    <dgm:cxn modelId="{FB8E5F24-23D8-4FEF-A480-794FC3DB53FE}" type="presParOf" srcId="{32DDDD17-E454-4923-A130-D5F3A48069D5}" destId="{1ECE87E8-CEE6-410A-9ACA-6CAEEF27EE00}" srcOrd="5" destOrd="0" presId="urn:microsoft.com/office/officeart/2005/8/layout/cycle7"/>
    <dgm:cxn modelId="{2D979B54-9208-44FB-A478-8C48EA0C6EB8}" type="presParOf" srcId="{1ECE87E8-CEE6-410A-9ACA-6CAEEF27EE00}" destId="{145D8E06-934E-4B49-91F6-C8BA0CE4D28A}"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A2343F-3C8E-4D45-8723-8AEC29044C16}" type="doc">
      <dgm:prSet loTypeId="urn:microsoft.com/office/officeart/2005/8/layout/radial4" loCatId="relationship" qsTypeId="urn:microsoft.com/office/officeart/2005/8/quickstyle/3d1" qsCatId="3D" csTypeId="urn:microsoft.com/office/officeart/2005/8/colors/colorful1" csCatId="colorful" phldr="1"/>
      <dgm:spPr/>
      <dgm:t>
        <a:bodyPr/>
        <a:lstStyle/>
        <a:p>
          <a:endParaRPr lang="en-US"/>
        </a:p>
      </dgm:t>
    </dgm:pt>
    <dgm:pt modelId="{23E2CF36-8DEE-4A77-9526-2977FC00CD44}">
      <dgm:prSet phldrT="[Text]"/>
      <dgm:spPr/>
      <dgm:t>
        <a:bodyPr/>
        <a:lstStyle/>
        <a:p>
          <a:r>
            <a:rPr lang="fa-IR" b="1" dirty="0" smtClean="0">
              <a:solidFill>
                <a:schemeClr val="bg1"/>
              </a:solidFill>
              <a:latin typeface="Adobe Arabic" pitchFamily="18" charset="-78"/>
              <a:cs typeface="Adobe Arabic" pitchFamily="18" charset="-78"/>
            </a:rPr>
            <a:t>بودجه باید</a:t>
          </a:r>
          <a:endParaRPr lang="en-US" b="1" dirty="0"/>
        </a:p>
      </dgm:t>
    </dgm:pt>
    <dgm:pt modelId="{0524DB10-7EC4-440B-AA1C-7ECE32AA7460}" type="parTrans" cxnId="{BDCC0DBE-7F7E-44E1-87FE-B4C6EDE92B08}">
      <dgm:prSet/>
      <dgm:spPr/>
      <dgm:t>
        <a:bodyPr/>
        <a:lstStyle/>
        <a:p>
          <a:endParaRPr lang="en-US" b="1"/>
        </a:p>
      </dgm:t>
    </dgm:pt>
    <dgm:pt modelId="{8C6CD55C-2FEA-4E35-AE9E-87B3F3AD0566}" type="sibTrans" cxnId="{BDCC0DBE-7F7E-44E1-87FE-B4C6EDE92B08}">
      <dgm:prSet/>
      <dgm:spPr/>
      <dgm:t>
        <a:bodyPr/>
        <a:lstStyle/>
        <a:p>
          <a:endParaRPr lang="en-US" b="1"/>
        </a:p>
      </dgm:t>
    </dgm:pt>
    <dgm:pt modelId="{70238E47-BEAE-41E8-8574-1DEF7584D30F}">
      <dgm:prSet phldrT="[Text]"/>
      <dgm:spPr/>
      <dgm:t>
        <a:bodyPr/>
        <a:lstStyle/>
        <a:p>
          <a:pPr rtl="1"/>
          <a:r>
            <a:rPr lang="fa-IR" b="1" dirty="0" smtClean="0">
              <a:solidFill>
                <a:schemeClr val="bg1"/>
              </a:solidFill>
              <a:latin typeface="Adobe Arabic" pitchFamily="18" charset="-78"/>
              <a:cs typeface="Adobe Arabic" pitchFamily="18" charset="-78"/>
            </a:rPr>
            <a:t>در جهت رشد باشد</a:t>
          </a:r>
          <a:endParaRPr lang="en-US" b="1" dirty="0"/>
        </a:p>
      </dgm:t>
    </dgm:pt>
    <dgm:pt modelId="{F03F0E81-B25B-4B5E-B217-17E9F11909BF}" type="parTrans" cxnId="{5A733FCD-E1C0-436D-BED7-D68F10504005}">
      <dgm:prSet/>
      <dgm:spPr/>
      <dgm:t>
        <a:bodyPr/>
        <a:lstStyle/>
        <a:p>
          <a:endParaRPr lang="en-US" b="1"/>
        </a:p>
      </dgm:t>
    </dgm:pt>
    <dgm:pt modelId="{87D89C91-741F-4384-BA42-17175924E718}" type="sibTrans" cxnId="{5A733FCD-E1C0-436D-BED7-D68F10504005}">
      <dgm:prSet/>
      <dgm:spPr/>
      <dgm:t>
        <a:bodyPr/>
        <a:lstStyle/>
        <a:p>
          <a:endParaRPr lang="en-US" b="1"/>
        </a:p>
      </dgm:t>
    </dgm:pt>
    <dgm:pt modelId="{274834A1-1400-4322-A647-6C2CFA9CD18B}">
      <dgm:prSet phldrT="[Text]"/>
      <dgm:spPr/>
      <dgm:t>
        <a:bodyPr/>
        <a:lstStyle/>
        <a:p>
          <a:pPr rtl="1"/>
          <a:r>
            <a:rPr lang="fa-IR" b="1" dirty="0" smtClean="0">
              <a:solidFill>
                <a:schemeClr val="bg1"/>
              </a:solidFill>
              <a:latin typeface="Adobe Arabic" pitchFamily="18" charset="-78"/>
              <a:cs typeface="Adobe Arabic" pitchFamily="18" charset="-78"/>
            </a:rPr>
            <a:t>نیازهای اساسی را برآورده کند</a:t>
          </a:r>
          <a:endParaRPr lang="en-US" b="1" dirty="0"/>
        </a:p>
      </dgm:t>
    </dgm:pt>
    <dgm:pt modelId="{BECC0DE4-FA49-46D9-B413-C2500FD40B77}" type="parTrans" cxnId="{B1ACE6F2-117E-4B0D-873D-97A7636F1C57}">
      <dgm:prSet/>
      <dgm:spPr/>
      <dgm:t>
        <a:bodyPr/>
        <a:lstStyle/>
        <a:p>
          <a:endParaRPr lang="en-US" b="1"/>
        </a:p>
      </dgm:t>
    </dgm:pt>
    <dgm:pt modelId="{81241DDF-23AC-4890-8268-767776A36615}" type="sibTrans" cxnId="{B1ACE6F2-117E-4B0D-873D-97A7636F1C57}">
      <dgm:prSet/>
      <dgm:spPr/>
      <dgm:t>
        <a:bodyPr/>
        <a:lstStyle/>
        <a:p>
          <a:endParaRPr lang="en-US" b="1"/>
        </a:p>
      </dgm:t>
    </dgm:pt>
    <dgm:pt modelId="{4986D496-43DA-4020-94B5-13B7B5AAD3C4}">
      <dgm:prSet phldrT="[Text]"/>
      <dgm:spPr/>
      <dgm:t>
        <a:bodyPr/>
        <a:lstStyle/>
        <a:p>
          <a:r>
            <a:rPr lang="fa-IR" b="1" dirty="0" smtClean="0">
              <a:solidFill>
                <a:schemeClr val="bg1"/>
              </a:solidFill>
              <a:latin typeface="Adobe Arabic" pitchFamily="18" charset="-78"/>
              <a:cs typeface="Adobe Arabic" pitchFamily="18" charset="-78"/>
            </a:rPr>
            <a:t>بر ا ساس مهارت ها و تکنولوژی های موجود ساخته شود</a:t>
          </a:r>
          <a:endParaRPr lang="en-US" b="1" dirty="0"/>
        </a:p>
      </dgm:t>
    </dgm:pt>
    <dgm:pt modelId="{4D5C2628-CE0D-4AC0-AF1B-A46ED429D25C}" type="parTrans" cxnId="{EF5B56B1-6D4B-43BB-814D-B0037D3EFADD}">
      <dgm:prSet/>
      <dgm:spPr/>
      <dgm:t>
        <a:bodyPr/>
        <a:lstStyle/>
        <a:p>
          <a:endParaRPr lang="en-US" b="1"/>
        </a:p>
      </dgm:t>
    </dgm:pt>
    <dgm:pt modelId="{4A526542-48B9-43DF-BA5D-ABCEC604972E}" type="sibTrans" cxnId="{EF5B56B1-6D4B-43BB-814D-B0037D3EFADD}">
      <dgm:prSet/>
      <dgm:spPr/>
      <dgm:t>
        <a:bodyPr/>
        <a:lstStyle/>
        <a:p>
          <a:endParaRPr lang="en-US" b="1"/>
        </a:p>
      </dgm:t>
    </dgm:pt>
    <dgm:pt modelId="{1AB021B2-BD7C-4C12-8E21-FBF70C9E7BB6}" type="pres">
      <dgm:prSet presAssocID="{61A2343F-3C8E-4D45-8723-8AEC29044C16}" presName="cycle" presStyleCnt="0">
        <dgm:presLayoutVars>
          <dgm:chMax val="1"/>
          <dgm:dir/>
          <dgm:animLvl val="ctr"/>
          <dgm:resizeHandles val="exact"/>
        </dgm:presLayoutVars>
      </dgm:prSet>
      <dgm:spPr/>
      <dgm:t>
        <a:bodyPr/>
        <a:lstStyle/>
        <a:p>
          <a:endParaRPr lang="en-US"/>
        </a:p>
      </dgm:t>
    </dgm:pt>
    <dgm:pt modelId="{73BDD65A-5EEC-4A75-99AA-119BF538E447}" type="pres">
      <dgm:prSet presAssocID="{23E2CF36-8DEE-4A77-9526-2977FC00CD44}" presName="centerShape" presStyleLbl="node0" presStyleIdx="0" presStyleCnt="1"/>
      <dgm:spPr/>
      <dgm:t>
        <a:bodyPr/>
        <a:lstStyle/>
        <a:p>
          <a:endParaRPr lang="en-US"/>
        </a:p>
      </dgm:t>
    </dgm:pt>
    <dgm:pt modelId="{90DE3E64-6403-4200-9391-EFDCD99DC6C0}" type="pres">
      <dgm:prSet presAssocID="{F03F0E81-B25B-4B5E-B217-17E9F11909BF}" presName="parTrans" presStyleLbl="bgSibTrans2D1" presStyleIdx="0" presStyleCnt="3" custAng="10883418" custScaleX="35966" custLinFactNeighborX="27811" custLinFactNeighborY="63767"/>
      <dgm:spPr/>
      <dgm:t>
        <a:bodyPr/>
        <a:lstStyle/>
        <a:p>
          <a:endParaRPr lang="en-US"/>
        </a:p>
      </dgm:t>
    </dgm:pt>
    <dgm:pt modelId="{80D6D0D4-FB92-4FA5-9C15-FA74F9BC1599}" type="pres">
      <dgm:prSet presAssocID="{70238E47-BEAE-41E8-8574-1DEF7584D30F}" presName="node" presStyleLbl="node1" presStyleIdx="0" presStyleCnt="3">
        <dgm:presLayoutVars>
          <dgm:bulletEnabled val="1"/>
        </dgm:presLayoutVars>
      </dgm:prSet>
      <dgm:spPr/>
      <dgm:t>
        <a:bodyPr/>
        <a:lstStyle/>
        <a:p>
          <a:endParaRPr lang="en-US"/>
        </a:p>
      </dgm:t>
    </dgm:pt>
    <dgm:pt modelId="{58B4A7BE-3FA9-4386-A85A-814854B32CE4}" type="pres">
      <dgm:prSet presAssocID="{BECC0DE4-FA49-46D9-B413-C2500FD40B77}" presName="parTrans" presStyleLbl="bgSibTrans2D1" presStyleIdx="1" presStyleCnt="3" custAng="10800000" custScaleX="47911" custLinFactNeighborX="-204" custLinFactNeighborY="74427"/>
      <dgm:spPr/>
      <dgm:t>
        <a:bodyPr/>
        <a:lstStyle/>
        <a:p>
          <a:endParaRPr lang="en-US"/>
        </a:p>
      </dgm:t>
    </dgm:pt>
    <dgm:pt modelId="{DAA70BF4-310B-4212-AB8C-45DFD861A098}" type="pres">
      <dgm:prSet presAssocID="{274834A1-1400-4322-A647-6C2CFA9CD18B}" presName="node" presStyleLbl="node1" presStyleIdx="1" presStyleCnt="3" custRadScaleRad="86611" custRadScaleInc="-2322">
        <dgm:presLayoutVars>
          <dgm:bulletEnabled val="1"/>
        </dgm:presLayoutVars>
      </dgm:prSet>
      <dgm:spPr/>
      <dgm:t>
        <a:bodyPr/>
        <a:lstStyle/>
        <a:p>
          <a:endParaRPr lang="en-US"/>
        </a:p>
      </dgm:t>
    </dgm:pt>
    <dgm:pt modelId="{2F87892C-8BB0-4275-BC16-5E846FC58BF3}" type="pres">
      <dgm:prSet presAssocID="{4D5C2628-CE0D-4AC0-AF1B-A46ED429D25C}" presName="parTrans" presStyleLbl="bgSibTrans2D1" presStyleIdx="2" presStyleCnt="3" custAng="10696559" custScaleX="32172" custLinFactNeighborX="-28678" custLinFactNeighborY="73145"/>
      <dgm:spPr/>
      <dgm:t>
        <a:bodyPr/>
        <a:lstStyle/>
        <a:p>
          <a:endParaRPr lang="en-US"/>
        </a:p>
      </dgm:t>
    </dgm:pt>
    <dgm:pt modelId="{9004FE31-7AE1-4506-B537-D26C010267B7}" type="pres">
      <dgm:prSet presAssocID="{4986D496-43DA-4020-94B5-13B7B5AAD3C4}" presName="node" presStyleLbl="node1" presStyleIdx="2" presStyleCnt="3">
        <dgm:presLayoutVars>
          <dgm:bulletEnabled val="1"/>
        </dgm:presLayoutVars>
      </dgm:prSet>
      <dgm:spPr/>
      <dgm:t>
        <a:bodyPr/>
        <a:lstStyle/>
        <a:p>
          <a:endParaRPr lang="en-US"/>
        </a:p>
      </dgm:t>
    </dgm:pt>
  </dgm:ptLst>
  <dgm:cxnLst>
    <dgm:cxn modelId="{B1ACE6F2-117E-4B0D-873D-97A7636F1C57}" srcId="{23E2CF36-8DEE-4A77-9526-2977FC00CD44}" destId="{274834A1-1400-4322-A647-6C2CFA9CD18B}" srcOrd="1" destOrd="0" parTransId="{BECC0DE4-FA49-46D9-B413-C2500FD40B77}" sibTransId="{81241DDF-23AC-4890-8268-767776A36615}"/>
    <dgm:cxn modelId="{5A733FCD-E1C0-436D-BED7-D68F10504005}" srcId="{23E2CF36-8DEE-4A77-9526-2977FC00CD44}" destId="{70238E47-BEAE-41E8-8574-1DEF7584D30F}" srcOrd="0" destOrd="0" parTransId="{F03F0E81-B25B-4B5E-B217-17E9F11909BF}" sibTransId="{87D89C91-741F-4384-BA42-17175924E718}"/>
    <dgm:cxn modelId="{09F30F7F-FD51-4439-B6BF-A412353D2218}" type="presOf" srcId="{BECC0DE4-FA49-46D9-B413-C2500FD40B77}" destId="{58B4A7BE-3FA9-4386-A85A-814854B32CE4}" srcOrd="0" destOrd="0" presId="urn:microsoft.com/office/officeart/2005/8/layout/radial4"/>
    <dgm:cxn modelId="{BDCC0DBE-7F7E-44E1-87FE-B4C6EDE92B08}" srcId="{61A2343F-3C8E-4D45-8723-8AEC29044C16}" destId="{23E2CF36-8DEE-4A77-9526-2977FC00CD44}" srcOrd="0" destOrd="0" parTransId="{0524DB10-7EC4-440B-AA1C-7ECE32AA7460}" sibTransId="{8C6CD55C-2FEA-4E35-AE9E-87B3F3AD0566}"/>
    <dgm:cxn modelId="{EF5B56B1-6D4B-43BB-814D-B0037D3EFADD}" srcId="{23E2CF36-8DEE-4A77-9526-2977FC00CD44}" destId="{4986D496-43DA-4020-94B5-13B7B5AAD3C4}" srcOrd="2" destOrd="0" parTransId="{4D5C2628-CE0D-4AC0-AF1B-A46ED429D25C}" sibTransId="{4A526542-48B9-43DF-BA5D-ABCEC604972E}"/>
    <dgm:cxn modelId="{B67A832A-1CA3-47D5-B81F-40BD2645629B}" type="presOf" srcId="{F03F0E81-B25B-4B5E-B217-17E9F11909BF}" destId="{90DE3E64-6403-4200-9391-EFDCD99DC6C0}" srcOrd="0" destOrd="0" presId="urn:microsoft.com/office/officeart/2005/8/layout/radial4"/>
    <dgm:cxn modelId="{FD221237-11A9-4283-92E4-8ED6BE9960AD}" type="presOf" srcId="{274834A1-1400-4322-A647-6C2CFA9CD18B}" destId="{DAA70BF4-310B-4212-AB8C-45DFD861A098}" srcOrd="0" destOrd="0" presId="urn:microsoft.com/office/officeart/2005/8/layout/radial4"/>
    <dgm:cxn modelId="{FE4E1001-313A-4535-A97E-C7D76E6FDBE0}" type="presOf" srcId="{4986D496-43DA-4020-94B5-13B7B5AAD3C4}" destId="{9004FE31-7AE1-4506-B537-D26C010267B7}" srcOrd="0" destOrd="0" presId="urn:microsoft.com/office/officeart/2005/8/layout/radial4"/>
    <dgm:cxn modelId="{31950902-23C7-45D5-AE12-2B3CF53EAB93}" type="presOf" srcId="{70238E47-BEAE-41E8-8574-1DEF7584D30F}" destId="{80D6D0D4-FB92-4FA5-9C15-FA74F9BC1599}" srcOrd="0" destOrd="0" presId="urn:microsoft.com/office/officeart/2005/8/layout/radial4"/>
    <dgm:cxn modelId="{19C628FD-690A-4330-893E-A5C0D6068F39}" type="presOf" srcId="{23E2CF36-8DEE-4A77-9526-2977FC00CD44}" destId="{73BDD65A-5EEC-4A75-99AA-119BF538E447}" srcOrd="0" destOrd="0" presId="urn:microsoft.com/office/officeart/2005/8/layout/radial4"/>
    <dgm:cxn modelId="{8B5C248D-85EA-471F-8980-172864BC77B4}" type="presOf" srcId="{4D5C2628-CE0D-4AC0-AF1B-A46ED429D25C}" destId="{2F87892C-8BB0-4275-BC16-5E846FC58BF3}" srcOrd="0" destOrd="0" presId="urn:microsoft.com/office/officeart/2005/8/layout/radial4"/>
    <dgm:cxn modelId="{21955787-0968-4B86-AAD6-F9E0F4C4BB26}" type="presOf" srcId="{61A2343F-3C8E-4D45-8723-8AEC29044C16}" destId="{1AB021B2-BD7C-4C12-8E21-FBF70C9E7BB6}" srcOrd="0" destOrd="0" presId="urn:microsoft.com/office/officeart/2005/8/layout/radial4"/>
    <dgm:cxn modelId="{424A2BD0-FF0E-4FF5-9EFA-EBFBFC8165B9}" type="presParOf" srcId="{1AB021B2-BD7C-4C12-8E21-FBF70C9E7BB6}" destId="{73BDD65A-5EEC-4A75-99AA-119BF538E447}" srcOrd="0" destOrd="0" presId="urn:microsoft.com/office/officeart/2005/8/layout/radial4"/>
    <dgm:cxn modelId="{F9B2A334-7CB8-4F86-9570-DC0BBBEC24B6}" type="presParOf" srcId="{1AB021B2-BD7C-4C12-8E21-FBF70C9E7BB6}" destId="{90DE3E64-6403-4200-9391-EFDCD99DC6C0}" srcOrd="1" destOrd="0" presId="urn:microsoft.com/office/officeart/2005/8/layout/radial4"/>
    <dgm:cxn modelId="{D8A961CA-9971-4530-85D2-D98BF381659F}" type="presParOf" srcId="{1AB021B2-BD7C-4C12-8E21-FBF70C9E7BB6}" destId="{80D6D0D4-FB92-4FA5-9C15-FA74F9BC1599}" srcOrd="2" destOrd="0" presId="urn:microsoft.com/office/officeart/2005/8/layout/radial4"/>
    <dgm:cxn modelId="{710D10B1-0142-4CAA-9AC7-5912ABC0DDF1}" type="presParOf" srcId="{1AB021B2-BD7C-4C12-8E21-FBF70C9E7BB6}" destId="{58B4A7BE-3FA9-4386-A85A-814854B32CE4}" srcOrd="3" destOrd="0" presId="urn:microsoft.com/office/officeart/2005/8/layout/radial4"/>
    <dgm:cxn modelId="{34121184-8BA9-4071-82DD-A3292C443567}" type="presParOf" srcId="{1AB021B2-BD7C-4C12-8E21-FBF70C9E7BB6}" destId="{DAA70BF4-310B-4212-AB8C-45DFD861A098}" srcOrd="4" destOrd="0" presId="urn:microsoft.com/office/officeart/2005/8/layout/radial4"/>
    <dgm:cxn modelId="{5730AE67-A7EA-4597-99B0-736E45E4D41C}" type="presParOf" srcId="{1AB021B2-BD7C-4C12-8E21-FBF70C9E7BB6}" destId="{2F87892C-8BB0-4275-BC16-5E846FC58BF3}" srcOrd="5" destOrd="0" presId="urn:microsoft.com/office/officeart/2005/8/layout/radial4"/>
    <dgm:cxn modelId="{F0B986AE-F8EA-4D32-9E9F-3D6F4E04982E}" type="presParOf" srcId="{1AB021B2-BD7C-4C12-8E21-FBF70C9E7BB6}" destId="{9004FE31-7AE1-4506-B537-D26C010267B7}" srcOrd="6" destOrd="0" presId="urn:microsoft.com/office/officeart/2005/8/layout/radial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777A0D-CBB2-46B6-89C1-E3F5073EA96B}">
      <dsp:nvSpPr>
        <dsp:cNvPr id="0" name=""/>
        <dsp:cNvSpPr/>
      </dsp:nvSpPr>
      <dsp:spPr>
        <a:xfrm>
          <a:off x="3230879" y="1931208"/>
          <a:ext cx="1564640" cy="1564640"/>
        </a:xfrm>
        <a:prstGeom prst="round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3660" tIns="73660" rIns="73660" bIns="73660" numCol="1" spcCol="1270" anchor="ctr" anchorCtr="0">
          <a:noAutofit/>
        </a:bodyPr>
        <a:lstStyle/>
        <a:p>
          <a:pPr lvl="0" algn="ctr" defTabSz="1289050" rtl="1">
            <a:lnSpc>
              <a:spcPct val="90000"/>
            </a:lnSpc>
            <a:spcBef>
              <a:spcPct val="0"/>
            </a:spcBef>
            <a:spcAft>
              <a:spcPct val="35000"/>
            </a:spcAft>
          </a:pPr>
          <a:r>
            <a:rPr lang="fa-IR" sz="2900" b="1" kern="1200" dirty="0" smtClean="0">
              <a:ln w="12700">
                <a:solidFill>
                  <a:schemeClr val="tx1"/>
                </a:solidFill>
              </a:ln>
              <a:solidFill>
                <a:schemeClr val="bg1"/>
              </a:solidFill>
              <a:cs typeface="B Homa" panose="00000400000000000000" pitchFamily="2" charset="-78"/>
            </a:rPr>
            <a:t>چالش‌های توسعه</a:t>
          </a:r>
          <a:endParaRPr lang="en-US" sz="2900" kern="1200" dirty="0">
            <a:solidFill>
              <a:schemeClr val="bg1"/>
            </a:solidFill>
          </a:endParaRPr>
        </a:p>
      </dsp:txBody>
      <dsp:txXfrm>
        <a:off x="3307258" y="2007587"/>
        <a:ext cx="1411882" cy="1411882"/>
      </dsp:txXfrm>
    </dsp:sp>
    <dsp:sp modelId="{7AC13B44-8E3F-4ED6-8AE5-49251B4E31CC}">
      <dsp:nvSpPr>
        <dsp:cNvPr id="0" name=""/>
        <dsp:cNvSpPr/>
      </dsp:nvSpPr>
      <dsp:spPr>
        <a:xfrm rot="16491045">
          <a:off x="3767363" y="1591362"/>
          <a:ext cx="682136" cy="0"/>
        </a:xfrm>
        <a:custGeom>
          <a:avLst/>
          <a:gdLst/>
          <a:ahLst/>
          <a:cxnLst/>
          <a:rect l="0" t="0" r="0" b="0"/>
          <a:pathLst>
            <a:path>
              <a:moveTo>
                <a:pt x="0" y="0"/>
              </a:moveTo>
              <a:lnTo>
                <a:pt x="682136" y="0"/>
              </a:lnTo>
            </a:path>
          </a:pathLst>
        </a:custGeom>
        <a:noFill/>
        <a:ln w="15875" cap="rnd"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861FE99-BBA6-4B2F-9385-0F4AE0BF26EA}">
      <dsp:nvSpPr>
        <dsp:cNvPr id="0" name=""/>
        <dsp:cNvSpPr/>
      </dsp:nvSpPr>
      <dsp:spPr>
        <a:xfrm>
          <a:off x="3657600" y="203206"/>
          <a:ext cx="1048308" cy="1048308"/>
        </a:xfrm>
        <a:prstGeom prst="round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622300" rtl="1">
            <a:lnSpc>
              <a:spcPct val="90000"/>
            </a:lnSpc>
            <a:spcBef>
              <a:spcPct val="0"/>
            </a:spcBef>
            <a:spcAft>
              <a:spcPct val="35000"/>
            </a:spcAft>
          </a:pPr>
          <a:r>
            <a:rPr lang="fa-IR" sz="1400" b="1" kern="1200" dirty="0" smtClean="0">
              <a:solidFill>
                <a:schemeClr val="bg1"/>
              </a:solidFill>
              <a:latin typeface="Adobe Arabic" pitchFamily="18" charset="-78"/>
              <a:cs typeface="Adobe Arabic" pitchFamily="18" charset="-78"/>
            </a:rPr>
            <a:t>ایجاد رشد اقتصادی، اشتغال، و درآمد</a:t>
          </a:r>
          <a:endParaRPr lang="en-US" sz="1400" kern="1200" dirty="0"/>
        </a:p>
      </dsp:txBody>
      <dsp:txXfrm>
        <a:off x="3708774" y="254380"/>
        <a:ext cx="945960" cy="945960"/>
      </dsp:txXfrm>
    </dsp:sp>
    <dsp:sp modelId="{DBE1FD34-074C-403E-9178-4D7F6CE41291}">
      <dsp:nvSpPr>
        <dsp:cNvPr id="0" name=""/>
        <dsp:cNvSpPr/>
      </dsp:nvSpPr>
      <dsp:spPr>
        <a:xfrm rot="19791432">
          <a:off x="4765334" y="2147157"/>
          <a:ext cx="446454" cy="0"/>
        </a:xfrm>
        <a:custGeom>
          <a:avLst/>
          <a:gdLst/>
          <a:ahLst/>
          <a:cxnLst/>
          <a:rect l="0" t="0" r="0" b="0"/>
          <a:pathLst>
            <a:path>
              <a:moveTo>
                <a:pt x="0" y="0"/>
              </a:moveTo>
              <a:lnTo>
                <a:pt x="446454" y="0"/>
              </a:lnTo>
            </a:path>
          </a:pathLst>
        </a:custGeom>
        <a:noFill/>
        <a:ln w="15875" cap="rnd"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9778858-43F5-4BFC-A051-AAEC8D57821B}">
      <dsp:nvSpPr>
        <dsp:cNvPr id="0" name=""/>
        <dsp:cNvSpPr/>
      </dsp:nvSpPr>
      <dsp:spPr>
        <a:xfrm>
          <a:off x="5181603" y="1206543"/>
          <a:ext cx="1048308" cy="1048308"/>
        </a:xfrm>
        <a:prstGeom prst="round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bg1"/>
              </a:solidFill>
              <a:latin typeface="Adobe Arabic" pitchFamily="18" charset="-78"/>
              <a:cs typeface="Adobe Arabic" pitchFamily="18" charset="-78"/>
            </a:rPr>
            <a:t>مواجهه با نیاز های اصلی</a:t>
          </a:r>
          <a:endParaRPr lang="en-US" sz="2000" kern="1200" dirty="0"/>
        </a:p>
      </dsp:txBody>
      <dsp:txXfrm>
        <a:off x="5232777" y="1257717"/>
        <a:ext cx="945960" cy="945960"/>
      </dsp:txXfrm>
    </dsp:sp>
    <dsp:sp modelId="{607D0E51-2B3D-4CCF-9632-6E2E15CE5BF4}">
      <dsp:nvSpPr>
        <dsp:cNvPr id="0" name=""/>
        <dsp:cNvSpPr/>
      </dsp:nvSpPr>
      <dsp:spPr>
        <a:xfrm rot="1029271">
          <a:off x="4784167" y="3030287"/>
          <a:ext cx="510393" cy="0"/>
        </a:xfrm>
        <a:custGeom>
          <a:avLst/>
          <a:gdLst/>
          <a:ahLst/>
          <a:cxnLst/>
          <a:rect l="0" t="0" r="0" b="0"/>
          <a:pathLst>
            <a:path>
              <a:moveTo>
                <a:pt x="0" y="0"/>
              </a:moveTo>
              <a:lnTo>
                <a:pt x="510393" y="0"/>
              </a:lnTo>
            </a:path>
          </a:pathLst>
        </a:custGeom>
        <a:noFill/>
        <a:ln w="15875" cap="rnd"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3B48D63-2A2E-492D-AC99-E55BF5312778}">
      <dsp:nvSpPr>
        <dsp:cNvPr id="0" name=""/>
        <dsp:cNvSpPr/>
      </dsp:nvSpPr>
      <dsp:spPr>
        <a:xfrm>
          <a:off x="5283207" y="2743199"/>
          <a:ext cx="1048308" cy="1048308"/>
        </a:xfrm>
        <a:prstGeom prst="round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rtl="1">
            <a:lnSpc>
              <a:spcPct val="90000"/>
            </a:lnSpc>
            <a:spcBef>
              <a:spcPct val="0"/>
            </a:spcBef>
            <a:spcAft>
              <a:spcPct val="35000"/>
            </a:spcAft>
          </a:pPr>
          <a:r>
            <a:rPr lang="fa-IR" sz="2800" b="1" kern="1200" dirty="0" smtClean="0">
              <a:solidFill>
                <a:schemeClr val="bg1"/>
              </a:solidFill>
              <a:latin typeface="Adobe Arabic" pitchFamily="18" charset="-78"/>
              <a:cs typeface="Adobe Arabic" pitchFamily="18" charset="-78"/>
            </a:rPr>
            <a:t>کاهش فقر</a:t>
          </a:r>
          <a:endParaRPr lang="en-US" sz="2800" kern="1200" dirty="0"/>
        </a:p>
      </dsp:txBody>
      <dsp:txXfrm>
        <a:off x="5334381" y="2794373"/>
        <a:ext cx="945960" cy="945960"/>
      </dsp:txXfrm>
    </dsp:sp>
    <dsp:sp modelId="{6947C31D-B239-473F-8CD8-067E1E76C1FA}">
      <dsp:nvSpPr>
        <dsp:cNvPr id="0" name=""/>
        <dsp:cNvSpPr/>
      </dsp:nvSpPr>
      <dsp:spPr>
        <a:xfrm rot="4146845">
          <a:off x="4151052" y="3729122"/>
          <a:ext cx="499357" cy="0"/>
        </a:xfrm>
        <a:custGeom>
          <a:avLst/>
          <a:gdLst/>
          <a:ahLst/>
          <a:cxnLst/>
          <a:rect l="0" t="0" r="0" b="0"/>
          <a:pathLst>
            <a:path>
              <a:moveTo>
                <a:pt x="0" y="0"/>
              </a:moveTo>
              <a:lnTo>
                <a:pt x="499357" y="0"/>
              </a:lnTo>
            </a:path>
          </a:pathLst>
        </a:custGeom>
        <a:noFill/>
        <a:ln w="15875" cap="rnd"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53068A6-F4FB-4997-9F82-C214A6E1C802}">
      <dsp:nvSpPr>
        <dsp:cNvPr id="0" name=""/>
        <dsp:cNvSpPr/>
      </dsp:nvSpPr>
      <dsp:spPr>
        <a:xfrm>
          <a:off x="4165596" y="3962395"/>
          <a:ext cx="1048308" cy="1048308"/>
        </a:xfrm>
        <a:prstGeom prst="roundRect">
          <a:avLst/>
        </a:prstGeom>
        <a:gradFill rotWithShape="0">
          <a:gsLst>
            <a:gs pos="0">
              <a:schemeClr val="accent6">
                <a:hueOff val="0"/>
                <a:satOff val="0"/>
                <a:lumOff val="0"/>
                <a:alphaOff val="0"/>
                <a:tint val="96000"/>
                <a:lumMod val="104000"/>
              </a:schemeClr>
            </a:gs>
            <a:gs pos="100000">
              <a:schemeClr val="accent6">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3500" tIns="63500" rIns="63500" bIns="63500" numCol="1" spcCol="1270" anchor="ctr" anchorCtr="0">
          <a:noAutofit/>
        </a:bodyPr>
        <a:lstStyle/>
        <a:p>
          <a:pPr lvl="0" algn="ctr" defTabSz="1111250" rtl="1">
            <a:lnSpc>
              <a:spcPct val="90000"/>
            </a:lnSpc>
            <a:spcBef>
              <a:spcPct val="0"/>
            </a:spcBef>
            <a:spcAft>
              <a:spcPct val="35000"/>
            </a:spcAft>
          </a:pPr>
          <a:r>
            <a:rPr lang="fa-IR" sz="2500" b="1" kern="1200" dirty="0" smtClean="0">
              <a:solidFill>
                <a:schemeClr val="bg1"/>
              </a:solidFill>
              <a:latin typeface="Adobe Arabic" pitchFamily="18" charset="-78"/>
              <a:cs typeface="Adobe Arabic" pitchFamily="18" charset="-78"/>
            </a:rPr>
            <a:t>تلاش برای پایداری</a:t>
          </a:r>
          <a:endParaRPr lang="en-US" sz="2500" kern="1200" dirty="0"/>
        </a:p>
      </dsp:txBody>
      <dsp:txXfrm>
        <a:off x="4216770" y="4013569"/>
        <a:ext cx="945960" cy="945960"/>
      </dsp:txXfrm>
    </dsp:sp>
    <dsp:sp modelId="{7A4D3AAC-EEE4-4817-8A72-32EC2BF951D4}">
      <dsp:nvSpPr>
        <dsp:cNvPr id="0" name=""/>
        <dsp:cNvSpPr/>
      </dsp:nvSpPr>
      <dsp:spPr>
        <a:xfrm rot="7175289">
          <a:off x="3255541" y="3678326"/>
          <a:ext cx="419682" cy="0"/>
        </a:xfrm>
        <a:custGeom>
          <a:avLst/>
          <a:gdLst/>
          <a:ahLst/>
          <a:cxnLst/>
          <a:rect l="0" t="0" r="0" b="0"/>
          <a:pathLst>
            <a:path>
              <a:moveTo>
                <a:pt x="0" y="0"/>
              </a:moveTo>
              <a:lnTo>
                <a:pt x="419682" y="0"/>
              </a:lnTo>
            </a:path>
          </a:pathLst>
        </a:custGeom>
        <a:noFill/>
        <a:ln w="15875" cap="rnd"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46EDA7F-7B6D-4AA0-8D93-3E5ACE14CCD6}">
      <dsp:nvSpPr>
        <dsp:cNvPr id="0" name=""/>
        <dsp:cNvSpPr/>
      </dsp:nvSpPr>
      <dsp:spPr>
        <a:xfrm>
          <a:off x="2539999" y="3860803"/>
          <a:ext cx="1048308" cy="1048308"/>
        </a:xfrm>
        <a:prstGeom prst="round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bg1"/>
              </a:solidFill>
              <a:latin typeface="Adobe Arabic" pitchFamily="18" charset="-78"/>
              <a:cs typeface="Adobe Arabic" pitchFamily="18" charset="-78"/>
            </a:rPr>
            <a:t>مدیریت بیماری همه‌گیر ایدز</a:t>
          </a:r>
          <a:endParaRPr lang="en-US" sz="2000" b="1" kern="1200" dirty="0"/>
        </a:p>
      </dsp:txBody>
      <dsp:txXfrm>
        <a:off x="2591173" y="3911977"/>
        <a:ext cx="945960" cy="945960"/>
      </dsp:txXfrm>
    </dsp:sp>
    <dsp:sp modelId="{46D9C5A6-F953-43A1-80D6-1BCE8A1D0CDE}">
      <dsp:nvSpPr>
        <dsp:cNvPr id="0" name=""/>
        <dsp:cNvSpPr/>
      </dsp:nvSpPr>
      <dsp:spPr>
        <a:xfrm rot="10317286">
          <a:off x="2773256" y="2856288"/>
          <a:ext cx="459886" cy="0"/>
        </a:xfrm>
        <a:custGeom>
          <a:avLst/>
          <a:gdLst/>
          <a:ahLst/>
          <a:cxnLst/>
          <a:rect l="0" t="0" r="0" b="0"/>
          <a:pathLst>
            <a:path>
              <a:moveTo>
                <a:pt x="0" y="0"/>
              </a:moveTo>
              <a:lnTo>
                <a:pt x="459886" y="0"/>
              </a:lnTo>
            </a:path>
          </a:pathLst>
        </a:custGeom>
        <a:noFill/>
        <a:ln w="15875" cap="rnd"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E916785-1127-46D2-8011-4495D49E31F5}">
      <dsp:nvSpPr>
        <dsp:cNvPr id="0" name=""/>
        <dsp:cNvSpPr/>
      </dsp:nvSpPr>
      <dsp:spPr>
        <a:xfrm>
          <a:off x="1727210" y="2438402"/>
          <a:ext cx="1048308" cy="1048308"/>
        </a:xfrm>
        <a:prstGeom prst="round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lvl="0" algn="ctr" defTabSz="889000" rtl="1">
            <a:lnSpc>
              <a:spcPct val="90000"/>
            </a:lnSpc>
            <a:spcBef>
              <a:spcPct val="0"/>
            </a:spcBef>
            <a:spcAft>
              <a:spcPct val="35000"/>
            </a:spcAft>
          </a:pPr>
          <a:r>
            <a:rPr lang="fa-IR" sz="2000" b="1" kern="1200" smtClean="0">
              <a:solidFill>
                <a:schemeClr val="bg1"/>
              </a:solidFill>
              <a:latin typeface="Adobe Arabic" pitchFamily="18" charset="-78"/>
              <a:cs typeface="Adobe Arabic" pitchFamily="18" charset="-78"/>
            </a:rPr>
            <a:t>اطمینان از محیط امن و ایمن</a:t>
          </a:r>
          <a:endParaRPr lang="en-US" sz="2000" kern="1200" dirty="0"/>
        </a:p>
      </dsp:txBody>
      <dsp:txXfrm>
        <a:off x="1778384" y="2489576"/>
        <a:ext cx="945960" cy="945960"/>
      </dsp:txXfrm>
    </dsp:sp>
    <dsp:sp modelId="{770C3B8B-5453-4BF6-9B2F-B3AD4B7D3165}">
      <dsp:nvSpPr>
        <dsp:cNvPr id="0" name=""/>
        <dsp:cNvSpPr/>
      </dsp:nvSpPr>
      <dsp:spPr>
        <a:xfrm rot="13156992">
          <a:off x="2941895" y="1970451"/>
          <a:ext cx="325795" cy="0"/>
        </a:xfrm>
        <a:custGeom>
          <a:avLst/>
          <a:gdLst/>
          <a:ahLst/>
          <a:cxnLst/>
          <a:rect l="0" t="0" r="0" b="0"/>
          <a:pathLst>
            <a:path>
              <a:moveTo>
                <a:pt x="0" y="0"/>
              </a:moveTo>
              <a:lnTo>
                <a:pt x="325795" y="0"/>
              </a:lnTo>
            </a:path>
          </a:pathLst>
        </a:custGeom>
        <a:noFill/>
        <a:ln w="15875" cap="rnd"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C2C1DDD-793E-4663-9629-421088ABE300}">
      <dsp:nvSpPr>
        <dsp:cNvPr id="0" name=""/>
        <dsp:cNvSpPr/>
      </dsp:nvSpPr>
      <dsp:spPr>
        <a:xfrm>
          <a:off x="1930396" y="914398"/>
          <a:ext cx="1048308" cy="1048308"/>
        </a:xfrm>
        <a:prstGeom prst="round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8260" tIns="48260" rIns="48260" bIns="48260" numCol="1" spcCol="1270" anchor="ctr" anchorCtr="0">
          <a:noAutofit/>
        </a:bodyPr>
        <a:lstStyle/>
        <a:p>
          <a:pPr lvl="0" algn="ctr" defTabSz="844550" rtl="1">
            <a:lnSpc>
              <a:spcPct val="90000"/>
            </a:lnSpc>
            <a:spcBef>
              <a:spcPct val="0"/>
            </a:spcBef>
            <a:spcAft>
              <a:spcPct val="35000"/>
            </a:spcAft>
          </a:pPr>
          <a:r>
            <a:rPr lang="fa-IR" sz="1900" b="1" kern="1200" dirty="0" smtClean="0">
              <a:latin typeface="Adobe Arabic" pitchFamily="18" charset="-78"/>
              <a:cs typeface="Adobe Arabic" pitchFamily="18" charset="-78"/>
            </a:rPr>
            <a:t>ارتقاء</a:t>
          </a:r>
          <a:r>
            <a:rPr lang="fa-IR" sz="1900" kern="1200" dirty="0" smtClean="0"/>
            <a:t> </a:t>
          </a:r>
          <a:r>
            <a:rPr lang="fa-IR" sz="1900" b="1" kern="1200" dirty="0" smtClean="0">
              <a:solidFill>
                <a:schemeClr val="bg1"/>
              </a:solidFill>
              <a:latin typeface="Adobe Arabic" pitchFamily="18" charset="-78"/>
              <a:cs typeface="Adobe Arabic" pitchFamily="18" charset="-78"/>
            </a:rPr>
            <a:t>سطح تحصیلات مردم</a:t>
          </a:r>
          <a:endParaRPr lang="en-US" sz="1900" kern="1200" dirty="0"/>
        </a:p>
      </dsp:txBody>
      <dsp:txXfrm>
        <a:off x="1981570" y="965572"/>
        <a:ext cx="945960" cy="9459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5C2E3D-68AE-4B39-A155-FE940053CF84}">
      <dsp:nvSpPr>
        <dsp:cNvPr id="0" name=""/>
        <dsp:cNvSpPr/>
      </dsp:nvSpPr>
      <dsp:spPr>
        <a:xfrm rot="10800000">
          <a:off x="6311939" y="1007238"/>
          <a:ext cx="941248" cy="826770"/>
        </a:xfrm>
        <a:prstGeom prst="bentArrow">
          <a:avLst>
            <a:gd name="adj1" fmla="val 32840"/>
            <a:gd name="adj2" fmla="val 25000"/>
            <a:gd name="adj3" fmla="val 35780"/>
            <a:gd name="adj4" fmla="val 0"/>
          </a:avLst>
        </a:prstGeom>
        <a:solidFill>
          <a:schemeClr val="accent3">
            <a:tint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9BCB7955-3CDE-43D6-873F-7DF1DF97000B}">
      <dsp:nvSpPr>
        <dsp:cNvPr id="0" name=""/>
        <dsp:cNvSpPr/>
      </dsp:nvSpPr>
      <dsp:spPr>
        <a:xfrm>
          <a:off x="5615887" y="33507"/>
          <a:ext cx="2177378" cy="974210"/>
        </a:xfrm>
        <a:prstGeom prst="roundRect">
          <a:avLst>
            <a:gd name="adj" fmla="val 16670"/>
          </a:avLst>
        </a:prstGeom>
        <a:solidFill>
          <a:schemeClr val="accent3">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a-IR" sz="1800" b="1" kern="1200" dirty="0" smtClean="0">
              <a:solidFill>
                <a:schemeClr val="bg1"/>
              </a:solidFill>
              <a:latin typeface="Adobe Arabic" pitchFamily="18" charset="-78"/>
              <a:cs typeface="Adobe Arabic" pitchFamily="18" charset="-78"/>
            </a:rPr>
            <a:t>تامین زیرساخت‌ها، خدمات دهی و حمایت </a:t>
          </a:r>
          <a:endParaRPr lang="en-US" sz="1800" b="1" kern="1200" dirty="0">
            <a:solidFill>
              <a:schemeClr val="bg1"/>
            </a:solidFill>
          </a:endParaRPr>
        </a:p>
      </dsp:txBody>
      <dsp:txXfrm>
        <a:off x="5663453" y="81073"/>
        <a:ext cx="2082246" cy="879078"/>
      </dsp:txXfrm>
    </dsp:sp>
    <dsp:sp modelId="{9E26B559-42DD-460C-BEDE-9C9BD759959E}">
      <dsp:nvSpPr>
        <dsp:cNvPr id="0" name=""/>
        <dsp:cNvSpPr/>
      </dsp:nvSpPr>
      <dsp:spPr>
        <a:xfrm>
          <a:off x="5011038" y="126421"/>
          <a:ext cx="1012258" cy="787400"/>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8270C06-4784-4CEE-B9C7-9F76145DF2A5}">
      <dsp:nvSpPr>
        <dsp:cNvPr id="0" name=""/>
        <dsp:cNvSpPr/>
      </dsp:nvSpPr>
      <dsp:spPr>
        <a:xfrm rot="10800000">
          <a:off x="4962865" y="2101598"/>
          <a:ext cx="941248" cy="826770"/>
        </a:xfrm>
        <a:prstGeom prst="bentArrow">
          <a:avLst>
            <a:gd name="adj1" fmla="val 32840"/>
            <a:gd name="adj2" fmla="val 25000"/>
            <a:gd name="adj3" fmla="val 35780"/>
            <a:gd name="adj4" fmla="val 0"/>
          </a:avLst>
        </a:prstGeom>
        <a:solidFill>
          <a:schemeClr val="accent3">
            <a:tint val="50000"/>
            <a:hueOff val="1075595"/>
            <a:satOff val="-3325"/>
            <a:lumOff val="4053"/>
            <a:alphaOff val="0"/>
          </a:schemeClr>
        </a:solid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FCCBBF5A-9978-4028-9FED-58F8112DE17F}">
      <dsp:nvSpPr>
        <dsp:cNvPr id="0" name=""/>
        <dsp:cNvSpPr/>
      </dsp:nvSpPr>
      <dsp:spPr>
        <a:xfrm>
          <a:off x="4392081" y="1117599"/>
          <a:ext cx="2204587" cy="974210"/>
        </a:xfrm>
        <a:prstGeom prst="roundRect">
          <a:avLst>
            <a:gd name="adj" fmla="val 16670"/>
          </a:avLst>
        </a:prstGeom>
        <a:solidFill>
          <a:schemeClr val="accent3">
            <a:hueOff val="675996"/>
            <a:satOff val="-2249"/>
            <a:lumOff val="-112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a-IR" sz="2400" b="1" kern="1200" dirty="0" smtClean="0">
              <a:solidFill>
                <a:schemeClr val="bg1"/>
              </a:solidFill>
              <a:latin typeface="Adobe Arabic" pitchFamily="18" charset="-78"/>
              <a:cs typeface="Adobe Arabic" pitchFamily="18" charset="-78"/>
            </a:rPr>
            <a:t>ایجاد محیط فعال </a:t>
          </a:r>
          <a:endParaRPr lang="en-US" sz="2400" b="1" kern="1200" dirty="0">
            <a:solidFill>
              <a:schemeClr val="bg1"/>
            </a:solidFill>
          </a:endParaRPr>
        </a:p>
      </dsp:txBody>
      <dsp:txXfrm>
        <a:off x="4439647" y="1165165"/>
        <a:ext cx="2109455" cy="879078"/>
      </dsp:txXfrm>
    </dsp:sp>
    <dsp:sp modelId="{EE7A0636-2C46-4BD1-90D7-678F8290C05A}">
      <dsp:nvSpPr>
        <dsp:cNvPr id="0" name=""/>
        <dsp:cNvSpPr/>
      </dsp:nvSpPr>
      <dsp:spPr>
        <a:xfrm>
          <a:off x="3661964" y="1220781"/>
          <a:ext cx="1012258" cy="787400"/>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8C88E53-ABFB-40B0-B8D0-01713D0B90AE}">
      <dsp:nvSpPr>
        <dsp:cNvPr id="0" name=""/>
        <dsp:cNvSpPr/>
      </dsp:nvSpPr>
      <dsp:spPr>
        <a:xfrm rot="10800000">
          <a:off x="3627396" y="3195958"/>
          <a:ext cx="941248" cy="826770"/>
        </a:xfrm>
        <a:prstGeom prst="bentArrow">
          <a:avLst>
            <a:gd name="adj1" fmla="val 32840"/>
            <a:gd name="adj2" fmla="val 25000"/>
            <a:gd name="adj3" fmla="val 35780"/>
            <a:gd name="adj4" fmla="val 0"/>
          </a:avLst>
        </a:prstGeom>
        <a:solidFill>
          <a:schemeClr val="accent3">
            <a:tint val="50000"/>
            <a:hueOff val="2151189"/>
            <a:satOff val="-6650"/>
            <a:lumOff val="8107"/>
            <a:alphaOff val="0"/>
          </a:schemeClr>
        </a:solid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8108D77A-C71A-48CB-B6D5-A75008DC0D64}">
      <dsp:nvSpPr>
        <dsp:cNvPr id="0" name=""/>
        <dsp:cNvSpPr/>
      </dsp:nvSpPr>
      <dsp:spPr>
        <a:xfrm>
          <a:off x="3136529" y="2235204"/>
          <a:ext cx="2204587" cy="974210"/>
        </a:xfrm>
        <a:prstGeom prst="roundRect">
          <a:avLst>
            <a:gd name="adj" fmla="val 16670"/>
          </a:avLst>
        </a:prstGeom>
        <a:solidFill>
          <a:schemeClr val="accent3">
            <a:hueOff val="1351992"/>
            <a:satOff val="-4498"/>
            <a:lumOff val="-2255"/>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bg1"/>
              </a:solidFill>
              <a:latin typeface="Adobe Arabic" pitchFamily="18" charset="-78"/>
              <a:cs typeface="Adobe Arabic" pitchFamily="18" charset="-78"/>
            </a:rPr>
            <a:t>استفاده از تمامی  توان‌ها و فرصت‌ها </a:t>
          </a:r>
          <a:endParaRPr lang="en-US" sz="2000" b="1" kern="1200" dirty="0"/>
        </a:p>
      </dsp:txBody>
      <dsp:txXfrm>
        <a:off x="3184095" y="2282770"/>
        <a:ext cx="2109455" cy="879078"/>
      </dsp:txXfrm>
    </dsp:sp>
    <dsp:sp modelId="{37EF08A3-B4FC-40E2-8AA4-518706EE4025}">
      <dsp:nvSpPr>
        <dsp:cNvPr id="0" name=""/>
        <dsp:cNvSpPr/>
      </dsp:nvSpPr>
      <dsp:spPr>
        <a:xfrm>
          <a:off x="2326495" y="2315141"/>
          <a:ext cx="1012258" cy="787400"/>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50E1C97-E9C4-4CA6-B64D-A0B8124441E9}">
      <dsp:nvSpPr>
        <dsp:cNvPr id="0" name=""/>
        <dsp:cNvSpPr/>
      </dsp:nvSpPr>
      <dsp:spPr>
        <a:xfrm rot="10800000">
          <a:off x="2196707" y="4290318"/>
          <a:ext cx="941248" cy="826770"/>
        </a:xfrm>
        <a:prstGeom prst="bentArrow">
          <a:avLst>
            <a:gd name="adj1" fmla="val 32840"/>
            <a:gd name="adj2" fmla="val 25000"/>
            <a:gd name="adj3" fmla="val 35780"/>
            <a:gd name="adj4" fmla="val 0"/>
          </a:avLst>
        </a:prstGeom>
        <a:solidFill>
          <a:schemeClr val="accent3">
            <a:tint val="50000"/>
            <a:hueOff val="3226784"/>
            <a:satOff val="-9975"/>
            <a:lumOff val="12160"/>
            <a:alphaOff val="0"/>
          </a:schemeClr>
        </a:solid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08382AFB-8414-440D-A278-60C80439993A}">
      <dsp:nvSpPr>
        <dsp:cNvPr id="0" name=""/>
        <dsp:cNvSpPr/>
      </dsp:nvSpPr>
      <dsp:spPr>
        <a:xfrm>
          <a:off x="1588936" y="3352799"/>
          <a:ext cx="2395027" cy="974210"/>
        </a:xfrm>
        <a:prstGeom prst="roundRect">
          <a:avLst>
            <a:gd name="adj" fmla="val 16670"/>
          </a:avLst>
        </a:prstGeom>
        <a:solidFill>
          <a:schemeClr val="accent3">
            <a:hueOff val="2027987"/>
            <a:satOff val="-6748"/>
            <a:lumOff val="-3382"/>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bg1"/>
              </a:solidFill>
              <a:latin typeface="Adobe Arabic" pitchFamily="18" charset="-78"/>
              <a:cs typeface="Adobe Arabic" pitchFamily="18" charset="-78"/>
            </a:rPr>
            <a:t>حرکت به سمت اقتصادی پایدار</a:t>
          </a:r>
          <a:endParaRPr lang="en-US" sz="2000" b="1" kern="1200" dirty="0">
            <a:solidFill>
              <a:schemeClr val="bg1"/>
            </a:solidFill>
          </a:endParaRPr>
        </a:p>
      </dsp:txBody>
      <dsp:txXfrm>
        <a:off x="1636502" y="3400365"/>
        <a:ext cx="2299895" cy="879078"/>
      </dsp:txXfrm>
    </dsp:sp>
    <dsp:sp modelId="{94C9005D-7794-44A1-B96C-274ABBA17DF0}">
      <dsp:nvSpPr>
        <dsp:cNvPr id="0" name=""/>
        <dsp:cNvSpPr/>
      </dsp:nvSpPr>
      <dsp:spPr>
        <a:xfrm>
          <a:off x="895806" y="3409501"/>
          <a:ext cx="1012258" cy="787400"/>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BD3D9EE-6376-4D37-BA79-BAD651A966C6}">
      <dsp:nvSpPr>
        <dsp:cNvPr id="0" name=""/>
        <dsp:cNvSpPr/>
      </dsp:nvSpPr>
      <dsp:spPr>
        <a:xfrm>
          <a:off x="611757" y="4444456"/>
          <a:ext cx="2116654" cy="974210"/>
        </a:xfrm>
        <a:prstGeom prst="roundRect">
          <a:avLst>
            <a:gd name="adj" fmla="val 16670"/>
          </a:avLst>
        </a:prstGeom>
        <a:solidFill>
          <a:schemeClr val="accent3">
            <a:hueOff val="2703983"/>
            <a:satOff val="-8997"/>
            <a:lumOff val="-4509"/>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smtClean="0">
              <a:solidFill>
                <a:schemeClr val="bg1"/>
              </a:solidFill>
              <a:latin typeface="Adobe Arabic" pitchFamily="18" charset="-78"/>
              <a:cs typeface="Adobe Arabic" pitchFamily="18" charset="-78"/>
            </a:rPr>
            <a:t>ایجاد کیفیت بهتر زندگی </a:t>
          </a:r>
          <a:endParaRPr lang="en-US" sz="2000" b="1" kern="1200" dirty="0">
            <a:solidFill>
              <a:schemeClr val="bg1"/>
            </a:solidFill>
          </a:endParaRPr>
        </a:p>
      </dsp:txBody>
      <dsp:txXfrm>
        <a:off x="659323" y="4492022"/>
        <a:ext cx="2021522" cy="8790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3C13DB-C4AF-4478-9A90-F291CD333DFF}">
      <dsp:nvSpPr>
        <dsp:cNvPr id="0" name=""/>
        <dsp:cNvSpPr/>
      </dsp:nvSpPr>
      <dsp:spPr>
        <a:xfrm>
          <a:off x="3186226" y="0"/>
          <a:ext cx="2852663" cy="2853097"/>
        </a:xfrm>
        <a:prstGeom prst="circularArrow">
          <a:avLst>
            <a:gd name="adj1" fmla="val 10980"/>
            <a:gd name="adj2" fmla="val 1142322"/>
            <a:gd name="adj3" fmla="val 4500000"/>
            <a:gd name="adj4" fmla="val 10800000"/>
            <a:gd name="adj5" fmla="val 125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D5092B-F2C9-4246-BD69-FE949685B328}">
      <dsp:nvSpPr>
        <dsp:cNvPr id="0" name=""/>
        <dsp:cNvSpPr/>
      </dsp:nvSpPr>
      <dsp:spPr>
        <a:xfrm>
          <a:off x="3816759" y="1030054"/>
          <a:ext cx="1585170" cy="792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smtClean="0">
              <a:solidFill>
                <a:schemeClr val="bg1"/>
              </a:solidFill>
              <a:latin typeface="Adobe Arabic" pitchFamily="18" charset="-78"/>
              <a:cs typeface="Adobe Arabic" pitchFamily="18" charset="-78"/>
            </a:rPr>
            <a:t>از بین بردن میراث آپارتاید و اصلاح اشتباهات گذشته</a:t>
          </a:r>
          <a:endParaRPr lang="en-US" sz="1800" b="1" kern="1200" dirty="0"/>
        </a:p>
      </dsp:txBody>
      <dsp:txXfrm>
        <a:off x="3816759" y="1030054"/>
        <a:ext cx="1585170" cy="792395"/>
      </dsp:txXfrm>
    </dsp:sp>
    <dsp:sp modelId="{CB909F9C-9120-4ECF-B135-6D9C8D209E62}">
      <dsp:nvSpPr>
        <dsp:cNvPr id="0" name=""/>
        <dsp:cNvSpPr/>
      </dsp:nvSpPr>
      <dsp:spPr>
        <a:xfrm>
          <a:off x="2393909" y="1639316"/>
          <a:ext cx="2852663" cy="2853097"/>
        </a:xfrm>
        <a:prstGeom prst="leftCircularArrow">
          <a:avLst>
            <a:gd name="adj1" fmla="val 10980"/>
            <a:gd name="adj2" fmla="val 1142322"/>
            <a:gd name="adj3" fmla="val 6300000"/>
            <a:gd name="adj4" fmla="val 18900000"/>
            <a:gd name="adj5" fmla="val 12500"/>
          </a:avLst>
        </a:prstGeom>
        <a:solidFill>
          <a:schemeClr val="accent3">
            <a:hueOff val="1351992"/>
            <a:satOff val="-4498"/>
            <a:lumOff val="-225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32BF68-1955-4020-908B-E4DB3E60F4EC}">
      <dsp:nvSpPr>
        <dsp:cNvPr id="0" name=""/>
        <dsp:cNvSpPr/>
      </dsp:nvSpPr>
      <dsp:spPr>
        <a:xfrm>
          <a:off x="3027656" y="2678853"/>
          <a:ext cx="1585170" cy="792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smtClean="0">
              <a:solidFill>
                <a:schemeClr val="bg1"/>
              </a:solidFill>
              <a:latin typeface="Adobe Arabic" pitchFamily="18" charset="-78"/>
              <a:cs typeface="Adobe Arabic" pitchFamily="18" charset="-78"/>
            </a:rPr>
            <a:t>اقداماتی که بر روی نقاط قوت شهر تأثیر </a:t>
          </a:r>
          <a:r>
            <a:rPr lang="fa-IR" sz="1800" b="1" kern="1200" smtClean="0">
              <a:solidFill>
                <a:schemeClr val="bg1"/>
              </a:solidFill>
              <a:latin typeface="Adobe Arabic" pitchFamily="18" charset="-78"/>
              <a:cs typeface="Adobe Arabic" pitchFamily="18" charset="-78"/>
            </a:rPr>
            <a:t>می گذارد</a:t>
          </a:r>
          <a:endParaRPr lang="en-US" sz="1800" b="1" kern="1200" dirty="0"/>
        </a:p>
      </dsp:txBody>
      <dsp:txXfrm>
        <a:off x="3027656" y="2678853"/>
        <a:ext cx="1585170" cy="792395"/>
      </dsp:txXfrm>
    </dsp:sp>
    <dsp:sp modelId="{89919FA6-D4D1-49C0-B8E9-E47C4F191768}">
      <dsp:nvSpPr>
        <dsp:cNvPr id="0" name=""/>
        <dsp:cNvSpPr/>
      </dsp:nvSpPr>
      <dsp:spPr>
        <a:xfrm>
          <a:off x="3389261" y="3474804"/>
          <a:ext cx="2450879" cy="2451862"/>
        </a:xfrm>
        <a:prstGeom prst="blockArc">
          <a:avLst>
            <a:gd name="adj1" fmla="val 13500000"/>
            <a:gd name="adj2" fmla="val 10800000"/>
            <a:gd name="adj3" fmla="val 12740"/>
          </a:avLst>
        </a:prstGeom>
        <a:solidFill>
          <a:schemeClr val="accent3">
            <a:hueOff val="2703983"/>
            <a:satOff val="-8997"/>
            <a:lumOff val="-4509"/>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31FF0F-0602-4FEF-BDC0-EE83F1F52FDE}">
      <dsp:nvSpPr>
        <dsp:cNvPr id="0" name=""/>
        <dsp:cNvSpPr/>
      </dsp:nvSpPr>
      <dsp:spPr>
        <a:xfrm>
          <a:off x="3820509" y="4330022"/>
          <a:ext cx="1585170" cy="792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a-IR" sz="1800" b="1" kern="1200" dirty="0" smtClean="0">
              <a:solidFill>
                <a:schemeClr val="bg1"/>
              </a:solidFill>
              <a:latin typeface="Adobe Arabic" pitchFamily="18" charset="-78"/>
              <a:cs typeface="Adobe Arabic" pitchFamily="18" charset="-78"/>
            </a:rPr>
            <a:t>اقداماتی برای ایجاد سرمایه گذاری در آینده</a:t>
          </a:r>
          <a:endParaRPr lang="en-US" sz="1800" b="1" kern="1200" dirty="0"/>
        </a:p>
      </dsp:txBody>
      <dsp:txXfrm>
        <a:off x="3820509" y="4330022"/>
        <a:ext cx="1585170" cy="7923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35363D-23C9-4278-A68D-FE4193BD58F9}">
      <dsp:nvSpPr>
        <dsp:cNvPr id="0" name=""/>
        <dsp:cNvSpPr/>
      </dsp:nvSpPr>
      <dsp:spPr>
        <a:xfrm>
          <a:off x="2236085" y="1285"/>
          <a:ext cx="2079335" cy="1039667"/>
        </a:xfrm>
        <a:prstGeom prst="roundRect">
          <a:avLst>
            <a:gd name="adj" fmla="val 10000"/>
          </a:avLst>
        </a:prstGeom>
        <a:solidFill>
          <a:schemeClr val="accent2">
            <a:alpha val="90000"/>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ts val="0"/>
            </a:spcAft>
          </a:pPr>
          <a:r>
            <a:rPr lang="fa-IR" sz="2000" b="1" kern="1200" dirty="0">
              <a:latin typeface="Adobe Arabic" pitchFamily="18" charset="-78"/>
              <a:cs typeface="Adobe Arabic" pitchFamily="18" charset="-78"/>
            </a:rPr>
            <a:t>تصمیمات استراتژیک بودجه</a:t>
          </a:r>
        </a:p>
        <a:p>
          <a:pPr lvl="0" algn="ctr" defTabSz="889000">
            <a:lnSpc>
              <a:spcPct val="90000"/>
            </a:lnSpc>
            <a:spcBef>
              <a:spcPct val="0"/>
            </a:spcBef>
            <a:spcAft>
              <a:spcPct val="35000"/>
            </a:spcAft>
          </a:pPr>
          <a:r>
            <a:rPr lang="fa-IR" sz="2000" b="1" kern="1200" dirty="0">
              <a:latin typeface="Adobe Arabic" pitchFamily="18" charset="-78"/>
              <a:cs typeface="Adobe Arabic" pitchFamily="18" charset="-78"/>
            </a:rPr>
            <a:t>)</a:t>
          </a:r>
          <a:r>
            <a:rPr lang="en-US" sz="2000" b="1" kern="1200" dirty="0" err="1">
              <a:latin typeface="Adobe Arabic" pitchFamily="18" charset="-78"/>
              <a:cs typeface="Adobe Arabic" pitchFamily="18" charset="-78"/>
            </a:rPr>
            <a:t>Exco</a:t>
          </a:r>
          <a:r>
            <a:rPr lang="en-US" sz="2000" b="1" kern="1200" dirty="0">
              <a:latin typeface="Adobe Arabic" pitchFamily="18" charset="-78"/>
              <a:cs typeface="Adobe Arabic" pitchFamily="18" charset="-78"/>
            </a:rPr>
            <a:t> </a:t>
          </a:r>
          <a:r>
            <a:rPr lang="fa-IR" sz="2000" b="1" kern="1200" dirty="0">
              <a:latin typeface="Adobe Arabic" pitchFamily="18" charset="-78"/>
              <a:cs typeface="Adobe Arabic" pitchFamily="18" charset="-78"/>
            </a:rPr>
            <a:t>(</a:t>
          </a:r>
          <a:endParaRPr lang="en-US" sz="2000" b="1" kern="1200" dirty="0">
            <a:latin typeface="Adobe Arabic" pitchFamily="18" charset="-78"/>
            <a:cs typeface="Adobe Arabic" pitchFamily="18" charset="-78"/>
          </a:endParaRPr>
        </a:p>
      </dsp:txBody>
      <dsp:txXfrm>
        <a:off x="2266536" y="31736"/>
        <a:ext cx="2018433" cy="978765"/>
      </dsp:txXfrm>
    </dsp:sp>
    <dsp:sp modelId="{2486A920-6958-48F7-9879-8AC3315C1666}">
      <dsp:nvSpPr>
        <dsp:cNvPr id="0" name=""/>
        <dsp:cNvSpPr/>
      </dsp:nvSpPr>
      <dsp:spPr>
        <a:xfrm rot="3313451">
          <a:off x="3536411" y="1546942"/>
          <a:ext cx="1156008" cy="363883"/>
        </a:xfrm>
        <a:prstGeom prst="leftRightArrow">
          <a:avLst>
            <a:gd name="adj1" fmla="val 60000"/>
            <a:gd name="adj2" fmla="val 50000"/>
          </a:avLst>
        </a:prstGeom>
        <a:solidFill>
          <a:schemeClr val="accent2">
            <a:shade val="9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b="1" kern="1200">
            <a:latin typeface="Adobe Arabic" pitchFamily="18" charset="-78"/>
            <a:cs typeface="Adobe Arabic" pitchFamily="18" charset="-78"/>
          </a:endParaRPr>
        </a:p>
      </dsp:txBody>
      <dsp:txXfrm>
        <a:off x="3645576" y="1619719"/>
        <a:ext cx="937678" cy="218329"/>
      </dsp:txXfrm>
    </dsp:sp>
    <dsp:sp modelId="{EC007AEF-A4B0-419D-876B-642DE81DC85B}">
      <dsp:nvSpPr>
        <dsp:cNvPr id="0" name=""/>
        <dsp:cNvSpPr/>
      </dsp:nvSpPr>
      <dsp:spPr>
        <a:xfrm>
          <a:off x="3913410" y="2416814"/>
          <a:ext cx="2079335" cy="1039667"/>
        </a:xfrm>
        <a:prstGeom prst="roundRect">
          <a:avLst>
            <a:gd name="adj" fmla="val 10000"/>
          </a:avLst>
        </a:prstGeom>
        <a:solidFill>
          <a:schemeClr val="accent2">
            <a:alpha val="90000"/>
            <a:hueOff val="0"/>
            <a:satOff val="0"/>
            <a:lumOff val="0"/>
            <a:alphaOff val="-2000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ts val="0"/>
            </a:spcAft>
          </a:pPr>
          <a:r>
            <a:rPr lang="fa-IR" sz="2000" b="1" kern="1200" dirty="0">
              <a:latin typeface="Adobe Arabic" pitchFamily="18" charset="-78"/>
              <a:cs typeface="Adobe Arabic" pitchFamily="18" charset="-78"/>
            </a:rPr>
            <a:t>تصمیمات مدیریتی بودجه</a:t>
          </a:r>
        </a:p>
        <a:p>
          <a:pPr lvl="0" algn="ctr" defTabSz="889000">
            <a:lnSpc>
              <a:spcPct val="90000"/>
            </a:lnSpc>
            <a:spcBef>
              <a:spcPct val="0"/>
            </a:spcBef>
            <a:spcAft>
              <a:spcPct val="35000"/>
            </a:spcAft>
          </a:pPr>
          <a:r>
            <a:rPr lang="fa-IR" sz="2000" b="1" kern="1200" dirty="0">
              <a:latin typeface="Adobe Arabic" pitchFamily="18" charset="-78"/>
              <a:cs typeface="Adobe Arabic" pitchFamily="18" charset="-78"/>
            </a:rPr>
            <a:t>)</a:t>
          </a:r>
          <a:r>
            <a:rPr lang="en-US" sz="2000" b="1" kern="1200" dirty="0" err="1">
              <a:latin typeface="Adobe Arabic" pitchFamily="18" charset="-78"/>
              <a:cs typeface="Adobe Arabic" pitchFamily="18" charset="-78"/>
            </a:rPr>
            <a:t>Exco</a:t>
          </a:r>
          <a:r>
            <a:rPr lang="en-US" sz="2000" b="1" kern="1200" dirty="0">
              <a:latin typeface="Adobe Arabic" pitchFamily="18" charset="-78"/>
              <a:cs typeface="Adobe Arabic" pitchFamily="18" charset="-78"/>
            </a:rPr>
            <a:t> </a:t>
          </a:r>
          <a:r>
            <a:rPr lang="fa-IR" sz="2000" b="1" kern="1200" dirty="0">
              <a:latin typeface="Adobe Arabic" pitchFamily="18" charset="-78"/>
              <a:cs typeface="Adobe Arabic" pitchFamily="18" charset="-78"/>
            </a:rPr>
            <a:t>(</a:t>
          </a:r>
          <a:endParaRPr lang="en-US" sz="2000" b="1" kern="1200" dirty="0">
            <a:latin typeface="Adobe Arabic" pitchFamily="18" charset="-78"/>
            <a:cs typeface="Adobe Arabic" pitchFamily="18" charset="-78"/>
          </a:endParaRPr>
        </a:p>
      </dsp:txBody>
      <dsp:txXfrm>
        <a:off x="3943861" y="2447265"/>
        <a:ext cx="2018433" cy="978765"/>
      </dsp:txXfrm>
    </dsp:sp>
    <dsp:sp modelId="{F9E52984-7207-47EC-82BA-3639A08C072F}">
      <dsp:nvSpPr>
        <dsp:cNvPr id="0" name=""/>
        <dsp:cNvSpPr/>
      </dsp:nvSpPr>
      <dsp:spPr>
        <a:xfrm rot="10829210">
          <a:off x="2612927" y="2739733"/>
          <a:ext cx="1156008" cy="363883"/>
        </a:xfrm>
        <a:prstGeom prst="leftRightArrow">
          <a:avLst>
            <a:gd name="adj1" fmla="val 60000"/>
            <a:gd name="adj2" fmla="val 50000"/>
          </a:avLst>
        </a:prstGeom>
        <a:solidFill>
          <a:schemeClr val="accent2">
            <a:shade val="90000"/>
            <a:hueOff val="-369605"/>
            <a:satOff val="-9547"/>
            <a:lumOff val="18951"/>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b="1" kern="1200">
            <a:latin typeface="Adobe Arabic" pitchFamily="18" charset="-78"/>
            <a:cs typeface="Adobe Arabic" pitchFamily="18" charset="-78"/>
          </a:endParaRPr>
        </a:p>
      </dsp:txBody>
      <dsp:txXfrm rot="10800000">
        <a:off x="2722092" y="2812510"/>
        <a:ext cx="937678" cy="218329"/>
      </dsp:txXfrm>
    </dsp:sp>
    <dsp:sp modelId="{89A8CC1B-95DB-4999-B76D-85F5D7909426}">
      <dsp:nvSpPr>
        <dsp:cNvPr id="0" name=""/>
        <dsp:cNvSpPr/>
      </dsp:nvSpPr>
      <dsp:spPr>
        <a:xfrm>
          <a:off x="389116" y="2386868"/>
          <a:ext cx="2079335" cy="1039667"/>
        </a:xfrm>
        <a:prstGeom prst="roundRect">
          <a:avLst>
            <a:gd name="adj" fmla="val 10000"/>
          </a:avLst>
        </a:prstGeom>
        <a:solidFill>
          <a:schemeClr val="accent2">
            <a:alpha val="90000"/>
            <a:hueOff val="0"/>
            <a:satOff val="0"/>
            <a:lumOff val="0"/>
            <a:alphaOff val="-4000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ts val="0"/>
            </a:spcAft>
          </a:pPr>
          <a:r>
            <a:rPr lang="fa-IR" sz="2000" b="1" kern="1200" dirty="0" smtClean="0">
              <a:latin typeface="Adobe Arabic" pitchFamily="18" charset="-78"/>
              <a:cs typeface="Adobe Arabic" pitchFamily="18" charset="-78"/>
            </a:rPr>
            <a:t>نظارت </a:t>
          </a:r>
          <a:r>
            <a:rPr lang="fa-IR" sz="2000" b="1" kern="1200" dirty="0">
              <a:latin typeface="Adobe Arabic" pitchFamily="18" charset="-78"/>
              <a:cs typeface="Adobe Arabic" pitchFamily="18" charset="-78"/>
            </a:rPr>
            <a:t>بر </a:t>
          </a:r>
          <a:r>
            <a:rPr lang="fa-IR" sz="2000" b="1" kern="1200" dirty="0" smtClean="0">
              <a:latin typeface="Adobe Arabic" pitchFamily="18" charset="-78"/>
              <a:cs typeface="Adobe Arabic" pitchFamily="18" charset="-78"/>
            </a:rPr>
            <a:t>تصمیم‌گیری</a:t>
          </a:r>
          <a:endParaRPr lang="fa-IR" sz="2000" b="1" kern="1200" dirty="0">
            <a:latin typeface="Adobe Arabic" pitchFamily="18" charset="-78"/>
            <a:cs typeface="Adobe Arabic" pitchFamily="18" charset="-78"/>
          </a:endParaRPr>
        </a:p>
        <a:p>
          <a:pPr lvl="0" algn="ctr" defTabSz="889000">
            <a:lnSpc>
              <a:spcPct val="90000"/>
            </a:lnSpc>
            <a:spcBef>
              <a:spcPct val="0"/>
            </a:spcBef>
            <a:spcAft>
              <a:spcPct val="35000"/>
            </a:spcAft>
          </a:pPr>
          <a:r>
            <a:rPr lang="fa-IR" sz="2000" b="1" kern="1200" dirty="0">
              <a:latin typeface="Adobe Arabic" pitchFamily="18" charset="-78"/>
              <a:cs typeface="Adobe Arabic" pitchFamily="18" charset="-78"/>
            </a:rPr>
            <a:t>)</a:t>
          </a:r>
          <a:r>
            <a:rPr lang="en-US" sz="2000" b="1" kern="1200" dirty="0" err="1">
              <a:latin typeface="Adobe Arabic" pitchFamily="18" charset="-78"/>
              <a:cs typeface="Adobe Arabic" pitchFamily="18" charset="-78"/>
            </a:rPr>
            <a:t>Exco</a:t>
          </a:r>
          <a:r>
            <a:rPr lang="en-US" sz="2000" b="1" kern="1200" dirty="0">
              <a:latin typeface="Adobe Arabic" pitchFamily="18" charset="-78"/>
              <a:cs typeface="Adobe Arabic" pitchFamily="18" charset="-78"/>
            </a:rPr>
            <a:t> </a:t>
          </a:r>
          <a:r>
            <a:rPr lang="fa-IR" sz="2000" b="1" kern="1200" dirty="0">
              <a:latin typeface="Adobe Arabic" pitchFamily="18" charset="-78"/>
              <a:cs typeface="Adobe Arabic" pitchFamily="18" charset="-78"/>
            </a:rPr>
            <a:t>(</a:t>
          </a:r>
          <a:endParaRPr lang="en-US" sz="2000" b="1" kern="1200" dirty="0">
            <a:latin typeface="Adobe Arabic" pitchFamily="18" charset="-78"/>
            <a:cs typeface="Adobe Arabic" pitchFamily="18" charset="-78"/>
          </a:endParaRPr>
        </a:p>
      </dsp:txBody>
      <dsp:txXfrm>
        <a:off x="419567" y="2417319"/>
        <a:ext cx="2018433" cy="978765"/>
      </dsp:txXfrm>
    </dsp:sp>
    <dsp:sp modelId="{1ECE87E8-CEE6-410A-9ACA-6CAEEF27EE00}">
      <dsp:nvSpPr>
        <dsp:cNvPr id="0" name=""/>
        <dsp:cNvSpPr/>
      </dsp:nvSpPr>
      <dsp:spPr>
        <a:xfrm rot="18464868">
          <a:off x="1774264" y="1531968"/>
          <a:ext cx="1156008" cy="363883"/>
        </a:xfrm>
        <a:prstGeom prst="leftRightArrow">
          <a:avLst>
            <a:gd name="adj1" fmla="val 60000"/>
            <a:gd name="adj2" fmla="val 50000"/>
          </a:avLst>
        </a:prstGeom>
        <a:solidFill>
          <a:schemeClr val="accent2">
            <a:shade val="90000"/>
            <a:hueOff val="-739209"/>
            <a:satOff val="-19094"/>
            <a:lumOff val="37903"/>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b="1" kern="1200">
            <a:latin typeface="Adobe Arabic" pitchFamily="18" charset="-78"/>
            <a:cs typeface="Adobe Arabic" pitchFamily="18" charset="-78"/>
          </a:endParaRPr>
        </a:p>
      </dsp:txBody>
      <dsp:txXfrm>
        <a:off x="1883429" y="1604745"/>
        <a:ext cx="937678" cy="21832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BDD65A-5EEC-4A75-99AA-119BF538E447}">
      <dsp:nvSpPr>
        <dsp:cNvPr id="0" name=""/>
        <dsp:cNvSpPr/>
      </dsp:nvSpPr>
      <dsp:spPr>
        <a:xfrm>
          <a:off x="2632964" y="2419911"/>
          <a:ext cx="1947672" cy="1947672"/>
        </a:xfrm>
        <a:prstGeom prst="ellipse">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2044700">
            <a:lnSpc>
              <a:spcPct val="90000"/>
            </a:lnSpc>
            <a:spcBef>
              <a:spcPct val="0"/>
            </a:spcBef>
            <a:spcAft>
              <a:spcPct val="35000"/>
            </a:spcAft>
          </a:pPr>
          <a:r>
            <a:rPr lang="fa-IR" sz="4600" b="1" kern="1200" dirty="0" smtClean="0">
              <a:solidFill>
                <a:schemeClr val="bg1"/>
              </a:solidFill>
              <a:latin typeface="Adobe Arabic" pitchFamily="18" charset="-78"/>
              <a:cs typeface="Adobe Arabic" pitchFamily="18" charset="-78"/>
            </a:rPr>
            <a:t>بودجه باید</a:t>
          </a:r>
          <a:endParaRPr lang="en-US" sz="4600" b="1" kern="1200" dirty="0"/>
        </a:p>
      </dsp:txBody>
      <dsp:txXfrm>
        <a:off x="2918194" y="2705141"/>
        <a:ext cx="1377212" cy="1377212"/>
      </dsp:txXfrm>
    </dsp:sp>
    <dsp:sp modelId="{90DE3E64-6403-4200-9391-EFDCD99DC6C0}">
      <dsp:nvSpPr>
        <dsp:cNvPr id="0" name=""/>
        <dsp:cNvSpPr/>
      </dsp:nvSpPr>
      <dsp:spPr>
        <a:xfrm rot="2183418">
          <a:off x="2239659" y="2403723"/>
          <a:ext cx="570513" cy="555086"/>
        </a:xfrm>
        <a:prstGeom prst="leftArrow">
          <a:avLst>
            <a:gd name="adj1" fmla="val 60000"/>
            <a:gd name="adj2" fmla="val 5000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0D6D0D4-FB92-4FA5-9C15-FA74F9BC1599}">
      <dsp:nvSpPr>
        <dsp:cNvPr id="0" name=""/>
        <dsp:cNvSpPr/>
      </dsp:nvSpPr>
      <dsp:spPr>
        <a:xfrm>
          <a:off x="508924" y="1132269"/>
          <a:ext cx="1850288" cy="1480230"/>
        </a:xfrm>
        <a:prstGeom prst="roundRect">
          <a:avLst>
            <a:gd name="adj" fmla="val 1000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lvl="0" algn="ctr" defTabSz="1111250" rtl="1">
            <a:lnSpc>
              <a:spcPct val="90000"/>
            </a:lnSpc>
            <a:spcBef>
              <a:spcPct val="0"/>
            </a:spcBef>
            <a:spcAft>
              <a:spcPct val="35000"/>
            </a:spcAft>
          </a:pPr>
          <a:r>
            <a:rPr lang="fa-IR" sz="2500" b="1" kern="1200" dirty="0" smtClean="0">
              <a:solidFill>
                <a:schemeClr val="bg1"/>
              </a:solidFill>
              <a:latin typeface="Adobe Arabic" pitchFamily="18" charset="-78"/>
              <a:cs typeface="Adobe Arabic" pitchFamily="18" charset="-78"/>
            </a:rPr>
            <a:t>در جهت رشد باشد</a:t>
          </a:r>
          <a:endParaRPr lang="en-US" sz="2500" b="1" kern="1200" dirty="0"/>
        </a:p>
      </dsp:txBody>
      <dsp:txXfrm>
        <a:off x="552278" y="1175623"/>
        <a:ext cx="1763580" cy="1393522"/>
      </dsp:txXfrm>
    </dsp:sp>
    <dsp:sp modelId="{58B4A7BE-3FA9-4386-A85A-814854B32CE4}">
      <dsp:nvSpPr>
        <dsp:cNvPr id="0" name=""/>
        <dsp:cNvSpPr/>
      </dsp:nvSpPr>
      <dsp:spPr>
        <a:xfrm rot="5316408">
          <a:off x="3263996" y="1857878"/>
          <a:ext cx="599202" cy="555086"/>
        </a:xfrm>
        <a:prstGeom prst="leftArrow">
          <a:avLst>
            <a:gd name="adj1" fmla="val 60000"/>
            <a:gd name="adj2" fmla="val 5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DAA70BF4-310B-4212-AB8C-45DFD861A098}">
      <dsp:nvSpPr>
        <dsp:cNvPr id="0" name=""/>
        <dsp:cNvSpPr/>
      </dsp:nvSpPr>
      <dsp:spPr>
        <a:xfrm>
          <a:off x="2625800" y="357027"/>
          <a:ext cx="1850288" cy="1480230"/>
        </a:xfrm>
        <a:prstGeom prst="roundRect">
          <a:avLst>
            <a:gd name="adj" fmla="val 1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lvl="0" algn="ctr" defTabSz="1111250" rtl="1">
            <a:lnSpc>
              <a:spcPct val="90000"/>
            </a:lnSpc>
            <a:spcBef>
              <a:spcPct val="0"/>
            </a:spcBef>
            <a:spcAft>
              <a:spcPct val="35000"/>
            </a:spcAft>
          </a:pPr>
          <a:r>
            <a:rPr lang="fa-IR" sz="2500" b="1" kern="1200" dirty="0" smtClean="0">
              <a:solidFill>
                <a:schemeClr val="bg1"/>
              </a:solidFill>
              <a:latin typeface="Adobe Arabic" pitchFamily="18" charset="-78"/>
              <a:cs typeface="Adobe Arabic" pitchFamily="18" charset="-78"/>
            </a:rPr>
            <a:t>نیازهای اساسی را برآورده کند</a:t>
          </a:r>
          <a:endParaRPr lang="en-US" sz="2500" b="1" kern="1200" dirty="0"/>
        </a:p>
      </dsp:txBody>
      <dsp:txXfrm>
        <a:off x="2669154" y="400381"/>
        <a:ext cx="1763580" cy="1393522"/>
      </dsp:txXfrm>
    </dsp:sp>
    <dsp:sp modelId="{2F87892C-8BB0-4275-BC16-5E846FC58BF3}">
      <dsp:nvSpPr>
        <dsp:cNvPr id="0" name=""/>
        <dsp:cNvSpPr/>
      </dsp:nvSpPr>
      <dsp:spPr>
        <a:xfrm rot="8596559">
          <a:off x="4419766" y="2455779"/>
          <a:ext cx="510330" cy="555086"/>
        </a:xfrm>
        <a:prstGeom prst="leftArrow">
          <a:avLst>
            <a:gd name="adj1" fmla="val 60000"/>
            <a:gd name="adj2" fmla="val 5000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004FE31-7AE1-4506-B537-D26C010267B7}">
      <dsp:nvSpPr>
        <dsp:cNvPr id="0" name=""/>
        <dsp:cNvSpPr/>
      </dsp:nvSpPr>
      <dsp:spPr>
        <a:xfrm>
          <a:off x="4854386" y="1132269"/>
          <a:ext cx="1850288" cy="1480230"/>
        </a:xfrm>
        <a:prstGeom prst="roundRect">
          <a:avLst>
            <a:gd name="adj" fmla="val 1000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7625" tIns="47625" rIns="47625" bIns="47625" numCol="1" spcCol="1270" anchor="ctr" anchorCtr="0">
          <a:noAutofit/>
        </a:bodyPr>
        <a:lstStyle/>
        <a:p>
          <a:pPr lvl="0" algn="ctr" defTabSz="1111250">
            <a:lnSpc>
              <a:spcPct val="90000"/>
            </a:lnSpc>
            <a:spcBef>
              <a:spcPct val="0"/>
            </a:spcBef>
            <a:spcAft>
              <a:spcPct val="35000"/>
            </a:spcAft>
          </a:pPr>
          <a:r>
            <a:rPr lang="fa-IR" sz="2500" b="1" kern="1200" dirty="0" smtClean="0">
              <a:solidFill>
                <a:schemeClr val="bg1"/>
              </a:solidFill>
              <a:latin typeface="Adobe Arabic" pitchFamily="18" charset="-78"/>
              <a:cs typeface="Adobe Arabic" pitchFamily="18" charset="-78"/>
            </a:rPr>
            <a:t>بر ا ساس مهارت ها و تکنولوژی های موجود ساخته شود</a:t>
          </a:r>
          <a:endParaRPr lang="en-US" sz="2500" b="1" kern="1200" dirty="0"/>
        </a:p>
      </dsp:txBody>
      <dsp:txXfrm>
        <a:off x="4897740" y="1175623"/>
        <a:ext cx="1763580" cy="1393522"/>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2BDF60FF-C0B6-413F-BBC3-E20186D0C0A5}" type="datetimeFigureOut">
              <a:rPr lang="fa-IR" smtClean="0"/>
              <a:t>16/06/1442</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C3EAF308-964C-4F8D-93EC-36818E68D31D}" type="slidenum">
              <a:rPr lang="fa-IR" smtClean="0"/>
              <a:t>‹#›</a:t>
            </a:fld>
            <a:endParaRPr lang="fa-IR"/>
          </a:p>
        </p:txBody>
      </p:sp>
    </p:spTree>
    <p:extLst>
      <p:ext uri="{BB962C8B-B14F-4D97-AF65-F5344CB8AC3E}">
        <p14:creationId xmlns:p14="http://schemas.microsoft.com/office/powerpoint/2010/main" val="126725769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5FFF5C-FF4B-4AA5-A6D1-722204477DA4}"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015922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A9C2BB09-3BD7-4F74-8552-827404EC4C94}"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FA206D9-4A37-4895-BA38-8FA8DAD9635C}" type="slidenum">
              <a:rPr lang="fa-IR" smtClean="0"/>
              <a:t>‹#›</a:t>
            </a:fld>
            <a:endParaRPr lang="fa-IR"/>
          </a:p>
        </p:txBody>
      </p:sp>
    </p:spTree>
    <p:extLst>
      <p:ext uri="{BB962C8B-B14F-4D97-AF65-F5344CB8AC3E}">
        <p14:creationId xmlns:p14="http://schemas.microsoft.com/office/powerpoint/2010/main" val="2949457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A9C2BB09-3BD7-4F74-8552-827404EC4C94}"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FA206D9-4A37-4895-BA38-8FA8DAD9635C}" type="slidenum">
              <a:rPr lang="fa-IR" smtClean="0"/>
              <a:t>‹#›</a:t>
            </a:fld>
            <a:endParaRPr lang="fa-IR"/>
          </a:p>
        </p:txBody>
      </p:sp>
    </p:spTree>
    <p:extLst>
      <p:ext uri="{BB962C8B-B14F-4D97-AF65-F5344CB8AC3E}">
        <p14:creationId xmlns:p14="http://schemas.microsoft.com/office/powerpoint/2010/main" val="401136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A9C2BB09-3BD7-4F74-8552-827404EC4C94}"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FA206D9-4A37-4895-BA38-8FA8DAD9635C}" type="slidenum">
              <a:rPr lang="fa-IR" smtClean="0"/>
              <a:t>‹#›</a:t>
            </a:fld>
            <a:endParaRPr lang="fa-IR"/>
          </a:p>
        </p:txBody>
      </p:sp>
    </p:spTree>
    <p:extLst>
      <p:ext uri="{BB962C8B-B14F-4D97-AF65-F5344CB8AC3E}">
        <p14:creationId xmlns:p14="http://schemas.microsoft.com/office/powerpoint/2010/main" val="3333211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4"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4" y="4777380"/>
            <a:ext cx="8915399" cy="1126283"/>
          </a:xfrm>
        </p:spPr>
        <p:txBody>
          <a:bodyPr anchor="t"/>
          <a:lstStyle>
            <a:lvl1pPr marL="0" indent="0" algn="l">
              <a:buNone/>
              <a:defRPr>
                <a:solidFill>
                  <a:schemeClr val="tx1">
                    <a:lumMod val="65000"/>
                    <a:lumOff val="3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4415461-7D26-42BE-9607-8BDA2D9ECE59}" type="datetime1">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7" name="Freeform 6"/>
          <p:cNvSpPr/>
          <p:nvPr/>
        </p:nvSpPr>
        <p:spPr bwMode="auto">
          <a:xfrm>
            <a:off x="1" y="4323811"/>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4" y="4529540"/>
            <a:ext cx="779767" cy="365125"/>
          </a:xfrm>
        </p:spPr>
        <p:txBody>
          <a:bodyPr/>
          <a:lstStyle/>
          <a:p>
            <a:fld id="{7640B57A-9E06-4F74-8500-F88702F4C3E9}" type="slidenum">
              <a:rPr lang="en-US" smtClean="0"/>
              <a:pPr/>
              <a:t>‹#›</a:t>
            </a:fld>
            <a:endParaRPr lang="en-US"/>
          </a:p>
        </p:txBody>
      </p:sp>
    </p:spTree>
    <p:extLst>
      <p:ext uri="{BB962C8B-B14F-4D97-AF65-F5344CB8AC3E}">
        <p14:creationId xmlns:p14="http://schemas.microsoft.com/office/powerpoint/2010/main" val="10773455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6" y="624109"/>
            <a:ext cx="8911687" cy="1280891"/>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1"/>
            <a:ext cx="8915400" cy="377762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F4BCED-340D-4C16-8DF1-927691748397}" type="datetime1">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640B57A-9E06-4F74-8500-F88702F4C3E9}" type="slidenum">
              <a:rPr lang="en-US" smtClean="0"/>
              <a:pPr/>
              <a:t>‹#›</a:t>
            </a:fld>
            <a:endParaRPr lang="en-US"/>
          </a:p>
        </p:txBody>
      </p:sp>
    </p:spTree>
    <p:extLst>
      <p:ext uri="{BB962C8B-B14F-4D97-AF65-F5344CB8AC3E}">
        <p14:creationId xmlns:p14="http://schemas.microsoft.com/office/powerpoint/2010/main" val="35462170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4" y="2058751"/>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4" y="3530129"/>
            <a:ext cx="8915399" cy="860400"/>
          </a:xfrm>
        </p:spPr>
        <p:txBody>
          <a:bodyPr anchor="t"/>
          <a:lstStyle>
            <a:lvl1pPr marL="0" indent="0" algn="l">
              <a:buNone/>
              <a:defRPr sz="2000">
                <a:solidFill>
                  <a:schemeClr val="tx1">
                    <a:lumMod val="65000"/>
                    <a:lumOff val="3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E46503-B31A-43C7-AA07-B3FE4D93846B}" type="datetime1">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8" y="31781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4" y="3244140"/>
            <a:ext cx="779767" cy="365125"/>
          </a:xfrm>
        </p:spPr>
        <p:txBody>
          <a:bodyPr/>
          <a:lstStyle/>
          <a:p>
            <a:fld id="{7640B57A-9E06-4F74-8500-F88702F4C3E9}" type="slidenum">
              <a:rPr lang="en-US" smtClean="0"/>
              <a:pPr/>
              <a:t>‹#›</a:t>
            </a:fld>
            <a:endParaRPr lang="en-US"/>
          </a:p>
        </p:txBody>
      </p:sp>
    </p:spTree>
    <p:extLst>
      <p:ext uri="{BB962C8B-B14F-4D97-AF65-F5344CB8AC3E}">
        <p14:creationId xmlns:p14="http://schemas.microsoft.com/office/powerpoint/2010/main" val="37299573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1"/>
            <a:ext cx="4313864" cy="377762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B3917ED-1581-47E8-8079-D20E5903EC98}" type="datetime1">
              <a:rPr lang="en-US" smtClean="0">
                <a:solidFill>
                  <a:prstClr val="black">
                    <a:tint val="75000"/>
                  </a:prstClr>
                </a:solidFill>
              </a:rPr>
              <a:pPr/>
              <a:t>1/29/2021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4" y="787783"/>
            <a:ext cx="779767" cy="365125"/>
          </a:xfrm>
        </p:spPr>
        <p:txBody>
          <a:bodyPr/>
          <a:lstStyle/>
          <a:p>
            <a:fld id="{7640B57A-9E06-4F74-8500-F88702F4C3E9}" type="slidenum">
              <a:rPr lang="en-US" smtClean="0"/>
              <a:pPr/>
              <a:t>‹#›</a:t>
            </a:fld>
            <a:endParaRPr lang="en-US"/>
          </a:p>
        </p:txBody>
      </p:sp>
    </p:spTree>
    <p:extLst>
      <p:ext uri="{BB962C8B-B14F-4D97-AF65-F5344CB8AC3E}">
        <p14:creationId xmlns:p14="http://schemas.microsoft.com/office/powerpoint/2010/main" val="31009661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4" y="1972703"/>
            <a:ext cx="3992732" cy="576263"/>
          </a:xfrm>
        </p:spPr>
        <p:txBody>
          <a:bodyPr anchor="b">
            <a:noAutofit/>
          </a:bodyPr>
          <a:lstStyle>
            <a:lvl1pPr marL="0" indent="0">
              <a:buNone/>
              <a:defRPr sz="2400" b="0"/>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7"/>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30" y="1969475"/>
            <a:ext cx="3999001" cy="576263"/>
          </a:xfrm>
        </p:spPr>
        <p:txBody>
          <a:bodyPr anchor="b">
            <a:noAutofit/>
          </a:bodyPr>
          <a:lstStyle>
            <a:lvl1pPr marL="0" indent="0">
              <a:buNone/>
              <a:defRPr sz="2400" b="0"/>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9"/>
            <a:ext cx="4338675"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F9AAF62-F002-42DE-87F6-138E2E9E1E69}" type="datetime1">
              <a:rPr lang="en-US" smtClean="0">
                <a:solidFill>
                  <a:prstClr val="black">
                    <a:tint val="75000"/>
                  </a:prstClr>
                </a:solidFill>
              </a:rPr>
              <a:pPr/>
              <a:t>1/29/2021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12"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4" y="787783"/>
            <a:ext cx="779767" cy="365125"/>
          </a:xfrm>
        </p:spPr>
        <p:txBody>
          <a:bodyPr/>
          <a:lstStyle/>
          <a:p>
            <a:fld id="{7640B57A-9E06-4F74-8500-F88702F4C3E9}" type="slidenum">
              <a:rPr lang="en-US" smtClean="0"/>
              <a:pPr/>
              <a:t>‹#›</a:t>
            </a:fld>
            <a:endParaRPr lang="en-US"/>
          </a:p>
        </p:txBody>
      </p:sp>
    </p:spTree>
    <p:extLst>
      <p:ext uri="{BB962C8B-B14F-4D97-AF65-F5344CB8AC3E}">
        <p14:creationId xmlns:p14="http://schemas.microsoft.com/office/powerpoint/2010/main" val="15960209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92A3E65-1CB2-4DDA-8793-B6EF705A1414}" type="datetime1">
              <a:rPr lang="en-US" smtClean="0">
                <a:solidFill>
                  <a:prstClr val="black">
                    <a:tint val="75000"/>
                  </a:prstClr>
                </a:solidFill>
              </a:rPr>
              <a:pPr/>
              <a:t>1/29/2021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7"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640B57A-9E06-4F74-8500-F88702F4C3E9}" type="slidenum">
              <a:rPr lang="en-US" smtClean="0"/>
              <a:pPr/>
              <a:t>‹#›</a:t>
            </a:fld>
            <a:endParaRPr lang="en-US"/>
          </a:p>
        </p:txBody>
      </p:sp>
    </p:spTree>
    <p:extLst>
      <p:ext uri="{BB962C8B-B14F-4D97-AF65-F5344CB8AC3E}">
        <p14:creationId xmlns:p14="http://schemas.microsoft.com/office/powerpoint/2010/main" val="8998350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49ECFB-34A8-41B0-B667-C3E44901A13C}" type="datetime1">
              <a:rPr lang="en-US" smtClean="0">
                <a:solidFill>
                  <a:prstClr val="black">
                    <a:tint val="75000"/>
                  </a:prstClr>
                </a:solidFill>
              </a:rPr>
              <a:pPr/>
              <a:t>1/29/2021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6"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640B57A-9E06-4F74-8500-F88702F4C3E9}" type="slidenum">
              <a:rPr lang="en-US" smtClean="0"/>
              <a:pPr/>
              <a:t>‹#›</a:t>
            </a:fld>
            <a:endParaRPr lang="en-US"/>
          </a:p>
        </p:txBody>
      </p:sp>
    </p:spTree>
    <p:extLst>
      <p:ext uri="{BB962C8B-B14F-4D97-AF65-F5344CB8AC3E}">
        <p14:creationId xmlns:p14="http://schemas.microsoft.com/office/powerpoint/2010/main" val="41140334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4"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9"/>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4" y="1598614"/>
            <a:ext cx="3505199" cy="4262436"/>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FB45D8-86D2-4A2D-90F1-B477DE229869}" type="datetime1">
              <a:rPr lang="en-US" smtClean="0">
                <a:solidFill>
                  <a:prstClr val="black">
                    <a:tint val="75000"/>
                  </a:prstClr>
                </a:solidFill>
              </a:rPr>
              <a:pPr/>
              <a:t>1/29/2021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640B57A-9E06-4F74-8500-F88702F4C3E9}" type="slidenum">
              <a:rPr lang="en-US" smtClean="0"/>
              <a:pPr/>
              <a:t>‹#›</a:t>
            </a:fld>
            <a:endParaRPr lang="en-US"/>
          </a:p>
        </p:txBody>
      </p:sp>
    </p:spTree>
    <p:extLst>
      <p:ext uri="{BB962C8B-B14F-4D97-AF65-F5344CB8AC3E}">
        <p14:creationId xmlns:p14="http://schemas.microsoft.com/office/powerpoint/2010/main" val="333600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A9C2BB09-3BD7-4F74-8552-827404EC4C94}"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FA206D9-4A37-4895-BA38-8FA8DAD9635C}" type="slidenum">
              <a:rPr lang="fa-IR" smtClean="0"/>
              <a:t>‹#›</a:t>
            </a:fld>
            <a:endParaRPr lang="fa-IR"/>
          </a:p>
        </p:txBody>
      </p:sp>
    </p:spTree>
    <p:extLst>
      <p:ext uri="{BB962C8B-B14F-4D97-AF65-F5344CB8AC3E}">
        <p14:creationId xmlns:p14="http://schemas.microsoft.com/office/powerpoint/2010/main" val="14229513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9"/>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1"/>
          </a:xfrm>
        </p:spPr>
        <p:txBody>
          <a:bodyPr anchor="t">
            <a:normAutofit/>
          </a:bodyPr>
          <a:lstStyle>
            <a:lvl1pPr marL="0" indent="0" algn="ctr">
              <a:buNone/>
              <a:defRPr sz="1600"/>
            </a:lvl1pPr>
            <a:lvl2pPr marL="457189" indent="0">
              <a:buNone/>
              <a:defRPr sz="1600"/>
            </a:lvl2pPr>
            <a:lvl3pPr marL="914377" indent="0">
              <a:buNone/>
              <a:defRPr sz="1600"/>
            </a:lvl3pPr>
            <a:lvl4pPr marL="1371566" indent="0">
              <a:buNone/>
              <a:defRPr sz="1600"/>
            </a:lvl4pPr>
            <a:lvl5pPr marL="1828754" indent="0">
              <a:buNone/>
              <a:defRPr sz="1600"/>
            </a:lvl5pPr>
            <a:lvl6pPr marL="2285943" indent="0">
              <a:buNone/>
              <a:defRPr sz="1600"/>
            </a:lvl6pPr>
            <a:lvl7pPr marL="2743131" indent="0">
              <a:buNone/>
              <a:defRPr sz="1600"/>
            </a:lvl7pPr>
            <a:lvl8pPr marL="3200320" indent="0">
              <a:buNone/>
              <a:defRPr sz="1600"/>
            </a:lvl8pPr>
            <a:lvl9pPr marL="3657509"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9"/>
            <a:ext cx="8915400" cy="493712"/>
          </a:xfrm>
        </p:spPr>
        <p:txBody>
          <a:bodyPr>
            <a:normAutofit/>
          </a:bodyPr>
          <a:lstStyle>
            <a:lvl1pPr marL="0" indent="0">
              <a:buNone/>
              <a:defRPr sz="12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0D3551-C397-4AA8-87C4-54E54F615AD8}" type="datetime1">
              <a:rPr lang="en-US" smtClean="0">
                <a:solidFill>
                  <a:prstClr val="black">
                    <a:tint val="75000"/>
                  </a:prstClr>
                </a:solidFill>
              </a:rPr>
              <a:pPr/>
              <a:t>1/29/2021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8" y="4911726"/>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4" y="4983088"/>
            <a:ext cx="779767" cy="365125"/>
          </a:xfrm>
        </p:spPr>
        <p:txBody>
          <a:bodyPr/>
          <a:lstStyle/>
          <a:p>
            <a:fld id="{7640B57A-9E06-4F74-8500-F88702F4C3E9}" type="slidenum">
              <a:rPr lang="en-US" smtClean="0"/>
              <a:pPr/>
              <a:t>‹#›</a:t>
            </a:fld>
            <a:endParaRPr lang="en-US"/>
          </a:p>
        </p:txBody>
      </p:sp>
    </p:spTree>
    <p:extLst>
      <p:ext uri="{BB962C8B-B14F-4D97-AF65-F5344CB8AC3E}">
        <p14:creationId xmlns:p14="http://schemas.microsoft.com/office/powerpoint/2010/main" val="4999790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4"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4" y="4354047"/>
            <a:ext cx="8915399" cy="1555864"/>
          </a:xfrm>
        </p:spPr>
        <p:txBody>
          <a:bodyPr anchor="ctr">
            <a:normAutofit/>
          </a:bodyPr>
          <a:lstStyle>
            <a:lvl1pPr marL="0" indent="0" algn="l">
              <a:buNone/>
              <a:defRPr sz="1800">
                <a:solidFill>
                  <a:schemeClr val="tx1">
                    <a:lumMod val="65000"/>
                    <a:lumOff val="3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F85E01-8121-4E24-977C-4A91FA8CC9C9}" type="datetime1">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8" y="31781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4" y="3244140"/>
            <a:ext cx="779767" cy="365125"/>
          </a:xfrm>
        </p:spPr>
        <p:txBody>
          <a:bodyPr/>
          <a:lstStyle/>
          <a:p>
            <a:fld id="{7640B57A-9E06-4F74-8500-F88702F4C3E9}" type="slidenum">
              <a:rPr lang="en-US" smtClean="0"/>
              <a:pPr/>
              <a:t>‹#›</a:t>
            </a:fld>
            <a:endParaRPr lang="en-US"/>
          </a:p>
        </p:txBody>
      </p:sp>
    </p:spTree>
    <p:extLst>
      <p:ext uri="{BB962C8B-B14F-4D97-AF65-F5344CB8AC3E}">
        <p14:creationId xmlns:p14="http://schemas.microsoft.com/office/powerpoint/2010/main" val="4065806693"/>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50" y="609600"/>
            <a:ext cx="839392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5" cy="381000"/>
          </a:xfrm>
        </p:spPr>
        <p:txBody>
          <a:bodyPr anchor="ctr">
            <a:noAutofit/>
          </a:bodyPr>
          <a:lstStyle>
            <a:lvl1pPr marL="0" indent="0">
              <a:buFontTx/>
              <a:buNone/>
              <a:defRPr sz="1600">
                <a:solidFill>
                  <a:schemeClr val="tx1">
                    <a:lumMod val="50000"/>
                    <a:lumOff val="50000"/>
                  </a:schemeClr>
                </a:solidFill>
              </a:defRPr>
            </a:lvl1pPr>
            <a:lvl2pPr marL="457189" indent="0">
              <a:buFontTx/>
              <a:buNone/>
              <a:defRPr/>
            </a:lvl2pPr>
            <a:lvl3pPr marL="914377" indent="0">
              <a:buFontTx/>
              <a:buNone/>
              <a:defRPr/>
            </a:lvl3pPr>
            <a:lvl4pPr marL="1371566" indent="0">
              <a:buFontTx/>
              <a:buNone/>
              <a:defRPr/>
            </a:lvl4pPr>
            <a:lvl5pPr marL="1828754"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4" y="4354047"/>
            <a:ext cx="8915399" cy="1555864"/>
          </a:xfrm>
        </p:spPr>
        <p:txBody>
          <a:bodyPr anchor="ctr">
            <a:normAutofit/>
          </a:bodyPr>
          <a:lstStyle>
            <a:lvl1pPr marL="0" indent="0" algn="l">
              <a:buNone/>
              <a:defRPr sz="1800">
                <a:solidFill>
                  <a:schemeClr val="tx1">
                    <a:lumMod val="65000"/>
                    <a:lumOff val="3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F85E01-8121-4E24-977C-4A91FA8CC9C9}" type="datetime1">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4188" y="31781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4" y="3244140"/>
            <a:ext cx="779767" cy="365125"/>
          </a:xfrm>
        </p:spPr>
        <p:txBody>
          <a:bodyPr/>
          <a:lstStyle/>
          <a:p>
            <a:fld id="{7640B57A-9E06-4F74-8500-F88702F4C3E9}" type="slidenum">
              <a:rPr lang="en-US" smtClean="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algn="l" rtl="0"/>
            <a:r>
              <a:rPr lang="en-US" sz="8000" dirty="0">
                <a:ln w="3175" cmpd="sng">
                  <a:noFill/>
                </a:ln>
                <a:solidFill>
                  <a:srgbClr val="A53010"/>
                </a:solidFill>
                <a:latin typeface="Arial"/>
              </a:rPr>
              <a:t>“</a:t>
            </a:r>
          </a:p>
        </p:txBody>
      </p:sp>
      <p:sp>
        <p:nvSpPr>
          <p:cNvPr id="15" name="TextBox 14"/>
          <p:cNvSpPr txBox="1"/>
          <p:nvPr/>
        </p:nvSpPr>
        <p:spPr>
          <a:xfrm>
            <a:off x="11114852" y="2905307"/>
            <a:ext cx="609600" cy="584776"/>
          </a:xfrm>
          <a:prstGeom prst="rect">
            <a:avLst/>
          </a:prstGeom>
        </p:spPr>
        <p:txBody>
          <a:bodyPr vert="horz" lIns="91440" tIns="45720" rIns="91440" bIns="45720" rtlCol="0" anchor="ctr">
            <a:noAutofit/>
          </a:bodyPr>
          <a:lstStyle/>
          <a:p>
            <a:pPr algn="l" rtl="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608554375"/>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1"/>
            <a:ext cx="8915400" cy="729623"/>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01F85E01-8121-4E24-977C-4A91FA8CC9C9}" type="datetime1">
              <a:rPr lang="en-US" smtClean="0">
                <a:solidFill>
                  <a:prstClr val="black">
                    <a:tint val="75000"/>
                  </a:prstClr>
                </a:solidFill>
              </a:rPr>
              <a:pPr/>
              <a:t>1/29/2021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8" y="4911726"/>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4" y="4983088"/>
            <a:ext cx="779767" cy="365125"/>
          </a:xfrm>
        </p:spPr>
        <p:txBody>
          <a:bodyPr/>
          <a:lstStyle/>
          <a:p>
            <a:fld id="{7640B57A-9E06-4F74-8500-F88702F4C3E9}" type="slidenum">
              <a:rPr lang="en-US" smtClean="0"/>
              <a:pPr/>
              <a:t>‹#›</a:t>
            </a:fld>
            <a:endParaRPr lang="en-US"/>
          </a:p>
        </p:txBody>
      </p:sp>
    </p:spTree>
    <p:extLst>
      <p:ext uri="{BB962C8B-B14F-4D97-AF65-F5344CB8AC3E}">
        <p14:creationId xmlns:p14="http://schemas.microsoft.com/office/powerpoint/2010/main" val="16172827"/>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50" y="609600"/>
            <a:ext cx="839392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189" indent="0">
              <a:buFontTx/>
              <a:buNone/>
              <a:defRPr/>
            </a:lvl2pPr>
            <a:lvl3pPr marL="914377" indent="0">
              <a:buFontTx/>
              <a:buNone/>
              <a:defRPr/>
            </a:lvl3pPr>
            <a:lvl4pPr marL="1371566" indent="0">
              <a:buFontTx/>
              <a:buNone/>
              <a:defRPr/>
            </a:lvl4pPr>
            <a:lvl5pPr marL="1828754"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1"/>
            <a:ext cx="8915400" cy="729623"/>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01F85E01-8121-4E24-977C-4A91FA8CC9C9}" type="datetime1">
              <a:rPr lang="en-US" smtClean="0">
                <a:solidFill>
                  <a:prstClr val="black">
                    <a:tint val="75000"/>
                  </a:prstClr>
                </a:solidFill>
              </a:rPr>
              <a:pPr/>
              <a:t>1/29/2021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4188" y="4911726"/>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4" y="4983088"/>
            <a:ext cx="779767" cy="365125"/>
          </a:xfrm>
        </p:spPr>
        <p:txBody>
          <a:bodyPr/>
          <a:lstStyle/>
          <a:p>
            <a:fld id="{7640B57A-9E06-4F74-8500-F88702F4C3E9}" type="slidenum">
              <a:rPr lang="en-US" smtClean="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algn="l" rtl="0"/>
            <a:r>
              <a:rPr lang="en-US" sz="8000" dirty="0">
                <a:ln w="3175" cmpd="sng">
                  <a:noFill/>
                </a:ln>
                <a:solidFill>
                  <a:srgbClr val="A53010"/>
                </a:solidFill>
                <a:latin typeface="Arial"/>
              </a:rPr>
              <a:t>“</a:t>
            </a:r>
          </a:p>
        </p:txBody>
      </p:sp>
      <p:sp>
        <p:nvSpPr>
          <p:cNvPr id="18" name="TextBox 17"/>
          <p:cNvSpPr txBox="1"/>
          <p:nvPr/>
        </p:nvSpPr>
        <p:spPr>
          <a:xfrm>
            <a:off x="11114852" y="2905307"/>
            <a:ext cx="609600" cy="584776"/>
          </a:xfrm>
          <a:prstGeom prst="rect">
            <a:avLst/>
          </a:prstGeom>
        </p:spPr>
        <p:txBody>
          <a:bodyPr vert="horz" lIns="91440" tIns="45720" rIns="91440" bIns="45720" rtlCol="0" anchor="ctr">
            <a:noAutofit/>
          </a:bodyPr>
          <a:lstStyle/>
          <a:p>
            <a:pPr algn="l" rtl="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3066926755"/>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4"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189" indent="0">
              <a:buFontTx/>
              <a:buNone/>
              <a:defRPr/>
            </a:lvl2pPr>
            <a:lvl3pPr marL="914377" indent="0">
              <a:buFontTx/>
              <a:buNone/>
              <a:defRPr/>
            </a:lvl3pPr>
            <a:lvl4pPr marL="1371566" indent="0">
              <a:buFontTx/>
              <a:buNone/>
              <a:defRPr/>
            </a:lvl4pPr>
            <a:lvl5pPr marL="1828754"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1"/>
            <a:ext cx="8915400" cy="729623"/>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01F85E01-8121-4E24-977C-4A91FA8CC9C9}" type="datetime1">
              <a:rPr lang="en-US" smtClean="0">
                <a:solidFill>
                  <a:prstClr val="black">
                    <a:tint val="75000"/>
                  </a:prstClr>
                </a:solidFill>
              </a:rPr>
              <a:pPr/>
              <a:t>1/29/2021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8" y="4911726"/>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4" y="4983088"/>
            <a:ext cx="779767" cy="365125"/>
          </a:xfrm>
        </p:spPr>
        <p:txBody>
          <a:bodyPr/>
          <a:lstStyle/>
          <a:p>
            <a:fld id="{7640B57A-9E06-4F74-8500-F88702F4C3E9}" type="slidenum">
              <a:rPr lang="en-US" smtClean="0"/>
              <a:pPr/>
              <a:t>‹#›</a:t>
            </a:fld>
            <a:endParaRPr lang="en-US"/>
          </a:p>
        </p:txBody>
      </p:sp>
    </p:spTree>
    <p:extLst>
      <p:ext uri="{BB962C8B-B14F-4D97-AF65-F5344CB8AC3E}">
        <p14:creationId xmlns:p14="http://schemas.microsoft.com/office/powerpoint/2010/main" val="4012657291"/>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136E44-F38B-4B56-B1D0-22CD0EC6101F}" type="datetime1">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640B57A-9E06-4F74-8500-F88702F4C3E9}" type="slidenum">
              <a:rPr lang="en-US" smtClean="0"/>
              <a:pPr/>
              <a:t>‹#›</a:t>
            </a:fld>
            <a:endParaRPr lang="en-US"/>
          </a:p>
        </p:txBody>
      </p:sp>
    </p:spTree>
    <p:extLst>
      <p:ext uri="{BB962C8B-B14F-4D97-AF65-F5344CB8AC3E}">
        <p14:creationId xmlns:p14="http://schemas.microsoft.com/office/powerpoint/2010/main" val="33979107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3" y="627406"/>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6"/>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6201E0-5DD2-4447-B9FC-7A0AF104B78B}" type="datetime1">
              <a:rPr lang="en-US" smtClean="0">
                <a:solidFill>
                  <a:prstClr val="black">
                    <a:tint val="75000"/>
                  </a:prstClr>
                </a:solidFill>
              </a:rPr>
              <a:pPr/>
              <a:t>1/29/2021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640B57A-9E06-4F74-8500-F88702F4C3E9}" type="slidenum">
              <a:rPr lang="en-US" smtClean="0"/>
              <a:pPr/>
              <a:t>‹#›</a:t>
            </a:fld>
            <a:endParaRPr lang="en-US"/>
          </a:p>
        </p:txBody>
      </p:sp>
    </p:spTree>
    <p:extLst>
      <p:ext uri="{BB962C8B-B14F-4D97-AF65-F5344CB8AC3E}">
        <p14:creationId xmlns:p14="http://schemas.microsoft.com/office/powerpoint/2010/main" val="3972401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C2BB09-3BD7-4F74-8552-827404EC4C94}"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FA206D9-4A37-4895-BA38-8FA8DAD9635C}" type="slidenum">
              <a:rPr lang="fa-IR" smtClean="0"/>
              <a:t>‹#›</a:t>
            </a:fld>
            <a:endParaRPr lang="fa-IR"/>
          </a:p>
        </p:txBody>
      </p:sp>
    </p:spTree>
    <p:extLst>
      <p:ext uri="{BB962C8B-B14F-4D97-AF65-F5344CB8AC3E}">
        <p14:creationId xmlns:p14="http://schemas.microsoft.com/office/powerpoint/2010/main" val="3970905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A9C2BB09-3BD7-4F74-8552-827404EC4C94}"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FA206D9-4A37-4895-BA38-8FA8DAD9635C}" type="slidenum">
              <a:rPr lang="fa-IR" smtClean="0"/>
              <a:t>‹#›</a:t>
            </a:fld>
            <a:endParaRPr lang="fa-IR"/>
          </a:p>
        </p:txBody>
      </p:sp>
    </p:spTree>
    <p:extLst>
      <p:ext uri="{BB962C8B-B14F-4D97-AF65-F5344CB8AC3E}">
        <p14:creationId xmlns:p14="http://schemas.microsoft.com/office/powerpoint/2010/main" val="2330100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A9C2BB09-3BD7-4F74-8552-827404EC4C94}" type="datetimeFigureOut">
              <a:rPr lang="fa-IR" smtClean="0"/>
              <a:t>16/06/1442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DFA206D9-4A37-4895-BA38-8FA8DAD9635C}" type="slidenum">
              <a:rPr lang="fa-IR" smtClean="0"/>
              <a:t>‹#›</a:t>
            </a:fld>
            <a:endParaRPr lang="fa-IR"/>
          </a:p>
        </p:txBody>
      </p:sp>
    </p:spTree>
    <p:extLst>
      <p:ext uri="{BB962C8B-B14F-4D97-AF65-F5344CB8AC3E}">
        <p14:creationId xmlns:p14="http://schemas.microsoft.com/office/powerpoint/2010/main" val="119101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A9C2BB09-3BD7-4F74-8552-827404EC4C94}" type="datetimeFigureOut">
              <a:rPr lang="fa-IR" smtClean="0"/>
              <a:t>16/06/1442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DFA206D9-4A37-4895-BA38-8FA8DAD9635C}" type="slidenum">
              <a:rPr lang="fa-IR" smtClean="0"/>
              <a:t>‹#›</a:t>
            </a:fld>
            <a:endParaRPr lang="fa-IR"/>
          </a:p>
        </p:txBody>
      </p:sp>
    </p:spTree>
    <p:extLst>
      <p:ext uri="{BB962C8B-B14F-4D97-AF65-F5344CB8AC3E}">
        <p14:creationId xmlns:p14="http://schemas.microsoft.com/office/powerpoint/2010/main" val="1747316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C2BB09-3BD7-4F74-8552-827404EC4C94}" type="datetimeFigureOut">
              <a:rPr lang="fa-IR" smtClean="0"/>
              <a:t>16/06/1442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DFA206D9-4A37-4895-BA38-8FA8DAD9635C}" type="slidenum">
              <a:rPr lang="fa-IR" smtClean="0"/>
              <a:t>‹#›</a:t>
            </a:fld>
            <a:endParaRPr lang="fa-IR"/>
          </a:p>
        </p:txBody>
      </p:sp>
    </p:spTree>
    <p:extLst>
      <p:ext uri="{BB962C8B-B14F-4D97-AF65-F5344CB8AC3E}">
        <p14:creationId xmlns:p14="http://schemas.microsoft.com/office/powerpoint/2010/main" val="15291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C2BB09-3BD7-4F74-8552-827404EC4C94}"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FA206D9-4A37-4895-BA38-8FA8DAD9635C}" type="slidenum">
              <a:rPr lang="fa-IR" smtClean="0"/>
              <a:t>‹#›</a:t>
            </a:fld>
            <a:endParaRPr lang="fa-IR"/>
          </a:p>
        </p:txBody>
      </p:sp>
    </p:spTree>
    <p:extLst>
      <p:ext uri="{BB962C8B-B14F-4D97-AF65-F5344CB8AC3E}">
        <p14:creationId xmlns:p14="http://schemas.microsoft.com/office/powerpoint/2010/main" val="2062308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C2BB09-3BD7-4F74-8552-827404EC4C94}"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FA206D9-4A37-4895-BA38-8FA8DAD9635C}" type="slidenum">
              <a:rPr lang="fa-IR" smtClean="0"/>
              <a:t>‹#›</a:t>
            </a:fld>
            <a:endParaRPr lang="fa-IR"/>
          </a:p>
        </p:txBody>
      </p:sp>
    </p:spTree>
    <p:extLst>
      <p:ext uri="{BB962C8B-B14F-4D97-AF65-F5344CB8AC3E}">
        <p14:creationId xmlns:p14="http://schemas.microsoft.com/office/powerpoint/2010/main" val="1282145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9C2BB09-3BD7-4F74-8552-827404EC4C94}" type="datetimeFigureOut">
              <a:rPr lang="fa-IR" smtClean="0"/>
              <a:t>16/06/1442</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FA206D9-4A37-4895-BA38-8FA8DAD9635C}" type="slidenum">
              <a:rPr lang="fa-IR" smtClean="0"/>
              <a:t>‹#›</a:t>
            </a:fld>
            <a:endParaRPr lang="fa-IR"/>
          </a:p>
        </p:txBody>
      </p:sp>
    </p:spTree>
    <p:extLst>
      <p:ext uri="{BB962C8B-B14F-4D97-AF65-F5344CB8AC3E}">
        <p14:creationId xmlns:p14="http://schemas.microsoft.com/office/powerpoint/2010/main" val="34472523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2" y="228601"/>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5"/>
            <a:ext cx="2356675"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6" y="624109"/>
            <a:ext cx="8911687" cy="1280891"/>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3" y="6130438"/>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rtl="0"/>
            <a:fld id="{01F85E01-8121-4E24-977C-4A91FA8CC9C9}" type="datetime1">
              <a:rPr lang="en-US" smtClean="0">
                <a:solidFill>
                  <a:prstClr val="black">
                    <a:tint val="75000"/>
                  </a:prstClr>
                </a:solidFill>
              </a:rPr>
              <a:pPr rtl="0"/>
              <a:t>1/29/2021</a:t>
            </a:fld>
            <a:endParaRPr lang="en-US">
              <a:solidFill>
                <a:prstClr val="black">
                  <a:tint val="75000"/>
                </a:prstClr>
              </a:solidFill>
            </a:endParaRPr>
          </a:p>
        </p:txBody>
      </p:sp>
      <p:sp>
        <p:nvSpPr>
          <p:cNvPr id="5" name="Footer Placeholder 4"/>
          <p:cNvSpPr>
            <a:spLocks noGrp="1"/>
          </p:cNvSpPr>
          <p:nvPr>
            <p:ph type="ftr" sz="quarter" idx="3"/>
          </p:nvPr>
        </p:nvSpPr>
        <p:spPr>
          <a:xfrm>
            <a:off x="2589214"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rtl="0"/>
            <a:endParaRPr lang="en-US">
              <a:solidFill>
                <a:prstClr val="black">
                  <a:tint val="75000"/>
                </a:prstClr>
              </a:solidFill>
            </a:endParaRPr>
          </a:p>
        </p:txBody>
      </p:sp>
      <p:sp>
        <p:nvSpPr>
          <p:cNvPr id="6" name="Slide Number Placeholder 5"/>
          <p:cNvSpPr>
            <a:spLocks noGrp="1"/>
          </p:cNvSpPr>
          <p:nvPr>
            <p:ph type="sldNum" sz="quarter" idx="4"/>
          </p:nvPr>
        </p:nvSpPr>
        <p:spPr bwMode="gray">
          <a:xfrm>
            <a:off x="531814" y="787783"/>
            <a:ext cx="779767" cy="365125"/>
          </a:xfrm>
          <a:prstGeom prst="rect">
            <a:avLst/>
          </a:prstGeom>
        </p:spPr>
        <p:txBody>
          <a:bodyPr vert="horz" lIns="91440" tIns="45720" rIns="91440" bIns="45720" rtlCol="0" anchor="ctr"/>
          <a:lstStyle>
            <a:lvl1pPr algn="r">
              <a:defRPr sz="2000">
                <a:solidFill>
                  <a:srgbClr val="FEFFFF"/>
                </a:solidFill>
              </a:defRPr>
            </a:lvl1pPr>
          </a:lstStyle>
          <a:p>
            <a:pPr rtl="0"/>
            <a:fld id="{7640B57A-9E06-4F74-8500-F88702F4C3E9}" type="slidenum">
              <a:rPr lang="en-US" smtClean="0"/>
              <a:pPr rtl="0"/>
              <a:t>‹#›</a:t>
            </a:fld>
            <a:endParaRPr lang="en-US"/>
          </a:p>
        </p:txBody>
      </p:sp>
    </p:spTree>
    <p:extLst>
      <p:ext uri="{BB962C8B-B14F-4D97-AF65-F5344CB8AC3E}">
        <p14:creationId xmlns:p14="http://schemas.microsoft.com/office/powerpoint/2010/main" val="27067698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189"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891" indent="-342891" algn="r" defTabSz="457189"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32" indent="-285744" algn="r" defTabSz="457189"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2971" indent="-228594" algn="r" defTabSz="457189"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160" indent="-228594" algn="r" defTabSz="457189"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349" indent="-228594" algn="r" defTabSz="457189"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537" indent="-228594" algn="r" defTabSz="457189"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726" indent="-228594" algn="r" defTabSz="457189"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8914" indent="-228594" algn="r" defTabSz="457189"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103" indent="-228594" algn="r" defTabSz="457189"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189" rtl="1" eaLnBrk="1" latinLnBrk="0" hangingPunct="1">
        <a:defRPr sz="1800" kern="1200">
          <a:solidFill>
            <a:schemeClr val="tx1"/>
          </a:solidFill>
          <a:latin typeface="+mn-lt"/>
          <a:ea typeface="+mn-ea"/>
          <a:cs typeface="+mn-cs"/>
        </a:defRPr>
      </a:lvl1pPr>
      <a:lvl2pPr marL="457189" algn="r" defTabSz="457189" rtl="1" eaLnBrk="1" latinLnBrk="0" hangingPunct="1">
        <a:defRPr sz="1800" kern="1200">
          <a:solidFill>
            <a:schemeClr val="tx1"/>
          </a:solidFill>
          <a:latin typeface="+mn-lt"/>
          <a:ea typeface="+mn-ea"/>
          <a:cs typeface="+mn-cs"/>
        </a:defRPr>
      </a:lvl2pPr>
      <a:lvl3pPr marL="914377" algn="r" defTabSz="457189" rtl="1" eaLnBrk="1" latinLnBrk="0" hangingPunct="1">
        <a:defRPr sz="1800" kern="1200">
          <a:solidFill>
            <a:schemeClr val="tx1"/>
          </a:solidFill>
          <a:latin typeface="+mn-lt"/>
          <a:ea typeface="+mn-ea"/>
          <a:cs typeface="+mn-cs"/>
        </a:defRPr>
      </a:lvl3pPr>
      <a:lvl4pPr marL="1371566" algn="r" defTabSz="457189" rtl="1" eaLnBrk="1" latinLnBrk="0" hangingPunct="1">
        <a:defRPr sz="1800" kern="1200">
          <a:solidFill>
            <a:schemeClr val="tx1"/>
          </a:solidFill>
          <a:latin typeface="+mn-lt"/>
          <a:ea typeface="+mn-ea"/>
          <a:cs typeface="+mn-cs"/>
        </a:defRPr>
      </a:lvl4pPr>
      <a:lvl5pPr marL="1828754" algn="r" defTabSz="457189" rtl="1" eaLnBrk="1" latinLnBrk="0" hangingPunct="1">
        <a:defRPr sz="1800" kern="1200">
          <a:solidFill>
            <a:schemeClr val="tx1"/>
          </a:solidFill>
          <a:latin typeface="+mn-lt"/>
          <a:ea typeface="+mn-ea"/>
          <a:cs typeface="+mn-cs"/>
        </a:defRPr>
      </a:lvl5pPr>
      <a:lvl6pPr marL="2285943" algn="r" defTabSz="457189" rtl="1" eaLnBrk="1" latinLnBrk="0" hangingPunct="1">
        <a:defRPr sz="1800" kern="1200">
          <a:solidFill>
            <a:schemeClr val="tx1"/>
          </a:solidFill>
          <a:latin typeface="+mn-lt"/>
          <a:ea typeface="+mn-ea"/>
          <a:cs typeface="+mn-cs"/>
        </a:defRPr>
      </a:lvl6pPr>
      <a:lvl7pPr marL="2743131" algn="r" defTabSz="457189" rtl="1" eaLnBrk="1" latinLnBrk="0" hangingPunct="1">
        <a:defRPr sz="1800" kern="1200">
          <a:solidFill>
            <a:schemeClr val="tx1"/>
          </a:solidFill>
          <a:latin typeface="+mn-lt"/>
          <a:ea typeface="+mn-ea"/>
          <a:cs typeface="+mn-cs"/>
        </a:defRPr>
      </a:lvl7pPr>
      <a:lvl8pPr marL="3200320" algn="r" defTabSz="457189" rtl="1" eaLnBrk="1" latinLnBrk="0" hangingPunct="1">
        <a:defRPr sz="1800" kern="1200">
          <a:solidFill>
            <a:schemeClr val="tx1"/>
          </a:solidFill>
          <a:latin typeface="+mn-lt"/>
          <a:ea typeface="+mn-ea"/>
          <a:cs typeface="+mn-cs"/>
        </a:defRPr>
      </a:lvl8pPr>
      <a:lvl9pPr marL="3657509" algn="r" defTabSz="457189"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diagramLayout" Target="../diagrams/layout3.xml"/><Relationship Id="rId7" Type="http://schemas.openxmlformats.org/officeDocument/2006/relationships/image" Target="../media/image5.jpeg"/><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640B57A-9E06-4F74-8500-F88702F4C3E9}" type="slidenum">
              <a:rPr lang="en-US" smtClean="0"/>
              <a:pPr/>
              <a:t>1</a:t>
            </a:fld>
            <a:endParaRPr lang="en-US"/>
          </a:p>
        </p:txBody>
      </p:sp>
      <p:sp>
        <p:nvSpPr>
          <p:cNvPr id="6" name="Rectangle 5"/>
          <p:cNvSpPr/>
          <p:nvPr/>
        </p:nvSpPr>
        <p:spPr>
          <a:xfrm>
            <a:off x="3352800" y="2209801"/>
            <a:ext cx="6096000" cy="2062296"/>
          </a:xfrm>
          <a:prstGeom prst="rect">
            <a:avLst/>
          </a:prstGeom>
        </p:spPr>
        <p:txBody>
          <a:bodyPr>
            <a:spAutoFit/>
          </a:bodyPr>
          <a:lstStyle/>
          <a:p>
            <a:pPr algn="ctr"/>
            <a:r>
              <a:rPr lang="fa-IR" sz="4267" dirty="0">
                <a:solidFill>
                  <a:prstClr val="black"/>
                </a:solidFill>
                <a:cs typeface="B Homa" panose="00000400000000000000" pitchFamily="2" charset="-78"/>
              </a:rPr>
              <a:t>بررسی و </a:t>
            </a:r>
            <a:r>
              <a:rPr lang="fa-IR" sz="4267" dirty="0">
                <a:solidFill>
                  <a:prstClr val="black"/>
                </a:solidFill>
                <a:cs typeface="B Homa" panose="00000400000000000000" pitchFamily="2" charset="-78"/>
              </a:rPr>
              <a:t>تحلیل</a:t>
            </a:r>
          </a:p>
          <a:p>
            <a:pPr algn="ctr"/>
            <a:r>
              <a:rPr lang="fa-IR" sz="4267" dirty="0">
                <a:solidFill>
                  <a:prstClr val="black"/>
                </a:solidFill>
                <a:cs typeface="B Homa" panose="00000400000000000000" pitchFamily="2" charset="-78"/>
              </a:rPr>
              <a:t> طرح</a:t>
            </a:r>
            <a:r>
              <a:rPr lang="en-US" sz="4267" dirty="0">
                <a:solidFill>
                  <a:prstClr val="black"/>
                </a:solidFill>
                <a:cs typeface="B Homa" panose="00000400000000000000" pitchFamily="2" charset="-78"/>
              </a:rPr>
              <a:t> (</a:t>
            </a:r>
            <a:r>
              <a:rPr lang="en-US" sz="4267" dirty="0">
                <a:solidFill>
                  <a:prstClr val="black"/>
                </a:solidFill>
                <a:latin typeface="Times New Roman" panose="02020603050405020304" pitchFamily="18" charset="0"/>
                <a:cs typeface="Times New Roman" panose="02020603050405020304" pitchFamily="18" charset="0"/>
              </a:rPr>
              <a:t>CDS</a:t>
            </a:r>
            <a:r>
              <a:rPr lang="en-US" sz="4267" dirty="0">
                <a:solidFill>
                  <a:prstClr val="black"/>
                </a:solidFill>
                <a:cs typeface="B Homa" panose="00000400000000000000" pitchFamily="2" charset="-78"/>
              </a:rPr>
              <a:t>)</a:t>
            </a:r>
            <a:endParaRPr lang="fa-IR" sz="4267" dirty="0">
              <a:solidFill>
                <a:prstClr val="black"/>
              </a:solidFill>
              <a:cs typeface="B Homa" panose="00000400000000000000" pitchFamily="2" charset="-78"/>
            </a:endParaRPr>
          </a:p>
          <a:p>
            <a:pPr algn="ctr"/>
            <a:r>
              <a:rPr lang="fa-IR" sz="4267" dirty="0">
                <a:solidFill>
                  <a:prstClr val="black"/>
                </a:solidFill>
                <a:cs typeface="B Homa" panose="00000400000000000000" pitchFamily="2" charset="-78"/>
              </a:rPr>
              <a:t> شهر اتکوینی در آفریقا جنوبی</a:t>
            </a:r>
            <a:endParaRPr lang="fa-IR" sz="4267" dirty="0">
              <a:solidFill>
                <a:prstClr val="black"/>
              </a:solidFill>
              <a:cs typeface="B Homa" panose="00000400000000000000" pitchFamily="2" charset="-78"/>
            </a:endParaRPr>
          </a:p>
        </p:txBody>
      </p:sp>
    </p:spTree>
    <p:extLst>
      <p:ext uri="{BB962C8B-B14F-4D97-AF65-F5344CB8AC3E}">
        <p14:creationId xmlns:p14="http://schemas.microsoft.com/office/powerpoint/2010/main" val="1919131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45"/>
          <p:cNvSpPr>
            <a:spLocks noGrp="1"/>
          </p:cNvSpPr>
          <p:nvPr>
            <p:ph type="title"/>
          </p:nvPr>
        </p:nvSpPr>
        <p:spPr>
          <a:xfrm>
            <a:off x="406400" y="177800"/>
            <a:ext cx="10972800" cy="1143000"/>
          </a:xfrm>
        </p:spPr>
        <p:txBody>
          <a:bodyPr>
            <a:normAutofit/>
          </a:bodyPr>
          <a:lstStyle/>
          <a:p>
            <a:pPr algn="r" rtl="1"/>
            <a:r>
              <a:rPr lang="fa-IR" sz="4267" b="1" dirty="0">
                <a:ln w="12700">
                  <a:solidFill>
                    <a:schemeClr val="tx1"/>
                  </a:solidFill>
                </a:ln>
                <a:solidFill>
                  <a:srgbClr val="FF0000"/>
                </a:solidFill>
                <a:cs typeface="B Homa" panose="00000400000000000000" pitchFamily="2" charset="-78"/>
              </a:rPr>
              <a:t>بیانیه هدف </a:t>
            </a:r>
            <a:endParaRPr lang="en-US" sz="4267" dirty="0"/>
          </a:p>
        </p:txBody>
      </p:sp>
      <p:sp>
        <p:nvSpPr>
          <p:cNvPr id="2" name="Slide Number Placeholder 1"/>
          <p:cNvSpPr>
            <a:spLocks noGrp="1"/>
          </p:cNvSpPr>
          <p:nvPr>
            <p:ph type="sldNum" sz="quarter" idx="12"/>
          </p:nvPr>
        </p:nvSpPr>
        <p:spPr/>
        <p:txBody>
          <a:bodyPr/>
          <a:lstStyle/>
          <a:p>
            <a:fld id="{7640B57A-9E06-4F74-8500-F88702F4C3E9}" type="slidenum">
              <a:rPr lang="en-US" b="1" smtClean="0">
                <a:solidFill>
                  <a:srgbClr val="9F8351">
                    <a:lumMod val="60000"/>
                    <a:lumOff val="40000"/>
                  </a:srgbClr>
                </a:solidFill>
              </a:rPr>
              <a:pPr/>
              <a:t>10</a:t>
            </a:fld>
            <a:endParaRPr lang="en-US" b="1" dirty="0">
              <a:solidFill>
                <a:srgbClr val="9F8351">
                  <a:lumMod val="60000"/>
                  <a:lumOff val="40000"/>
                </a:srgbClr>
              </a:solidFill>
            </a:endParaRPr>
          </a:p>
        </p:txBody>
      </p:sp>
      <p:graphicFrame>
        <p:nvGraphicFramePr>
          <p:cNvPr id="49" name="Diagram 48"/>
          <p:cNvGraphicFramePr/>
          <p:nvPr>
            <p:extLst/>
          </p:nvPr>
        </p:nvGraphicFramePr>
        <p:xfrm>
          <a:off x="3962400" y="129540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1" name="Rectangle 50"/>
          <p:cNvSpPr/>
          <p:nvPr/>
        </p:nvSpPr>
        <p:spPr>
          <a:xfrm>
            <a:off x="1219200" y="1193801"/>
            <a:ext cx="4876800" cy="3046988"/>
          </a:xfrm>
          <a:prstGeom prst="rect">
            <a:avLst/>
          </a:prstGeom>
        </p:spPr>
        <p:txBody>
          <a:bodyPr wrap="square">
            <a:spAutoFit/>
          </a:bodyPr>
          <a:lstStyle/>
          <a:p>
            <a:pPr algn="just">
              <a:lnSpc>
                <a:spcPct val="150000"/>
              </a:lnSpc>
            </a:pPr>
            <a:r>
              <a:rPr lang="fa-IR" sz="3200" dirty="0">
                <a:solidFill>
                  <a:prstClr val="black"/>
                </a:solidFill>
                <a:latin typeface="Adobe Arabic" pitchFamily="18" charset="-78"/>
                <a:cs typeface="Adobe Arabic" pitchFamily="18" charset="-78"/>
              </a:rPr>
              <a:t>چیزی که در مورد برنامه جدید توسعه متفاوت است این است که شهروندان به عنوان مشارکت کننده عمده برای رسیدن به چشم انداز شهر در نظر گرفته شده اند.</a:t>
            </a:r>
            <a:endParaRPr lang="en-US" sz="3200" dirty="0">
              <a:solidFill>
                <a:prstClr val="black"/>
              </a:solidFill>
              <a:latin typeface="Adobe Arabic" pitchFamily="18" charset="-78"/>
              <a:cs typeface="Adobe Arabic" pitchFamily="18" charset="-78"/>
            </a:endParaRPr>
          </a:p>
        </p:txBody>
      </p:sp>
    </p:spTree>
    <p:extLst>
      <p:ext uri="{BB962C8B-B14F-4D97-AF65-F5344CB8AC3E}">
        <p14:creationId xmlns:p14="http://schemas.microsoft.com/office/powerpoint/2010/main" val="4085036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down)">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1000"/>
                                        <p:tgtEl>
                                          <p:spTgt spid="51"/>
                                        </p:tgtEl>
                                      </p:cBhvr>
                                    </p:animEffect>
                                    <p:anim calcmode="lin" valueType="num">
                                      <p:cBhvr>
                                        <p:cTn id="13" dur="1000" fill="hold"/>
                                        <p:tgtEl>
                                          <p:spTgt spid="51"/>
                                        </p:tgtEl>
                                        <p:attrNameLst>
                                          <p:attrName>ppt_x</p:attrName>
                                        </p:attrNameLst>
                                      </p:cBhvr>
                                      <p:tavLst>
                                        <p:tav tm="0">
                                          <p:val>
                                            <p:strVal val="#ppt_x"/>
                                          </p:val>
                                        </p:tav>
                                        <p:tav tm="100000">
                                          <p:val>
                                            <p:strVal val="#ppt_x"/>
                                          </p:val>
                                        </p:tav>
                                      </p:tavLst>
                                    </p:anim>
                                    <p:anim calcmode="lin" valueType="num">
                                      <p:cBhvr>
                                        <p:cTn id="14"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9" grpId="0">
        <p:bldAsOne/>
      </p:bldGraphic>
      <p:bldP spid="5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rot="5400000">
            <a:off x="6134100" y="560071"/>
            <a:ext cx="10972800" cy="1143000"/>
          </a:xfrm>
        </p:spPr>
        <p:txBody>
          <a:bodyPr>
            <a:normAutofit/>
          </a:bodyPr>
          <a:lstStyle/>
          <a:p>
            <a:pPr algn="r" rtl="1"/>
            <a:r>
              <a:rPr lang="fa-IR" sz="3200" b="1" dirty="0">
                <a:ln w="12700">
                  <a:solidFill>
                    <a:schemeClr val="tx1"/>
                  </a:solidFill>
                </a:ln>
                <a:solidFill>
                  <a:srgbClr val="FF0000"/>
                </a:solidFill>
                <a:cs typeface="B Homa" panose="00000400000000000000" pitchFamily="2" charset="-78"/>
              </a:rPr>
              <a:t>اقدامات لازم  </a:t>
            </a:r>
            <a:r>
              <a:rPr lang="fa-IR" sz="3200" b="1" dirty="0">
                <a:ln w="12700">
                  <a:solidFill>
                    <a:schemeClr val="tx1"/>
                  </a:solidFill>
                </a:ln>
                <a:solidFill>
                  <a:srgbClr val="FF0000"/>
                </a:solidFill>
                <a:cs typeface="B Homa" panose="00000400000000000000" pitchFamily="2" charset="-78"/>
              </a:rPr>
              <a:t>برای ایجاد خط مشی </a:t>
            </a:r>
            <a:r>
              <a:rPr lang="fa-IR" sz="3200" b="1" dirty="0">
                <a:ln w="12700">
                  <a:solidFill>
                    <a:schemeClr val="tx1"/>
                  </a:solidFill>
                </a:ln>
                <a:solidFill>
                  <a:srgbClr val="FF0000"/>
                </a:solidFill>
                <a:cs typeface="B Homa" panose="00000400000000000000" pitchFamily="2" charset="-78"/>
              </a:rPr>
              <a:t>استرتژیک</a:t>
            </a:r>
            <a:endParaRPr lang="en-US" sz="3200" dirty="0"/>
          </a:p>
        </p:txBody>
      </p:sp>
      <p:sp>
        <p:nvSpPr>
          <p:cNvPr id="3" name="Slide Number Placeholder 2"/>
          <p:cNvSpPr>
            <a:spLocks noGrp="1"/>
          </p:cNvSpPr>
          <p:nvPr>
            <p:ph type="sldNum" sz="quarter" idx="12"/>
          </p:nvPr>
        </p:nvSpPr>
        <p:spPr/>
        <p:txBody>
          <a:bodyPr/>
          <a:lstStyle/>
          <a:p>
            <a:fld id="{7640B57A-9E06-4F74-8500-F88702F4C3E9}" type="slidenum">
              <a:rPr lang="en-US" b="1" smtClean="0">
                <a:solidFill>
                  <a:srgbClr val="9F8351">
                    <a:lumMod val="60000"/>
                    <a:lumOff val="40000"/>
                  </a:srgbClr>
                </a:solidFill>
              </a:rPr>
              <a:pPr/>
              <a:t>11</a:t>
            </a:fld>
            <a:endParaRPr lang="en-US" b="1" dirty="0">
              <a:solidFill>
                <a:srgbClr val="9F8351">
                  <a:lumMod val="60000"/>
                  <a:lumOff val="40000"/>
                </a:srgbClr>
              </a:solidFill>
            </a:endParaRPr>
          </a:p>
        </p:txBody>
      </p:sp>
      <p:graphicFrame>
        <p:nvGraphicFramePr>
          <p:cNvPr id="8" name="Diagram 7"/>
          <p:cNvGraphicFramePr/>
          <p:nvPr>
            <p:extLst/>
          </p:nvPr>
        </p:nvGraphicFramePr>
        <p:xfrm>
          <a:off x="4876800" y="381000"/>
          <a:ext cx="8432800" cy="5926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angle 9"/>
          <p:cNvSpPr/>
          <p:nvPr/>
        </p:nvSpPr>
        <p:spPr>
          <a:xfrm>
            <a:off x="280736" y="482600"/>
            <a:ext cx="7315200" cy="1569660"/>
          </a:xfrm>
          <a:prstGeom prst="rect">
            <a:avLst/>
          </a:prstGeom>
          <a:gradFill>
            <a:gsLst>
              <a:gs pos="0">
                <a:schemeClr val="accent4">
                  <a:lumMod val="75000"/>
                </a:schemeClr>
              </a:gs>
              <a:gs pos="78000">
                <a:schemeClr val="accent4">
                  <a:lumMod val="60000"/>
                  <a:lumOff val="40000"/>
                </a:schemeClr>
              </a:gs>
              <a:gs pos="100000">
                <a:schemeClr val="accent4">
                  <a:lumMod val="20000"/>
                  <a:lumOff val="80000"/>
                </a:schemeClr>
              </a:gs>
            </a:gsLst>
            <a:lin ang="5400000" scaled="0"/>
          </a:gradFill>
          <a:ln>
            <a:solidFill>
              <a:schemeClr val="tx1"/>
            </a:solidFill>
          </a:ln>
        </p:spPr>
        <p:txBody>
          <a:bodyPr wrap="square">
            <a:spAutoFit/>
          </a:bodyPr>
          <a:lstStyle/>
          <a:p>
            <a:pPr algn="just"/>
            <a:r>
              <a:rPr lang="fa-IR" sz="2400" dirty="0">
                <a:solidFill>
                  <a:prstClr val="white"/>
                </a:solidFill>
                <a:latin typeface="Adobe Arabic" pitchFamily="18" charset="-78"/>
                <a:cs typeface="Adobe Arabic" pitchFamily="18" charset="-78"/>
              </a:rPr>
              <a:t>این </a:t>
            </a:r>
            <a:r>
              <a:rPr lang="fa-IR" sz="2400" dirty="0">
                <a:solidFill>
                  <a:prstClr val="white"/>
                </a:solidFill>
                <a:latin typeface="Adobe Arabic" pitchFamily="18" charset="-78"/>
                <a:cs typeface="Adobe Arabic" pitchFamily="18" charset="-78"/>
              </a:rPr>
              <a:t>مجموعه </a:t>
            </a:r>
            <a:r>
              <a:rPr lang="fa-IR" sz="2400" dirty="0">
                <a:solidFill>
                  <a:prstClr val="white"/>
                </a:solidFill>
                <a:latin typeface="Adobe Arabic" pitchFamily="18" charset="-78"/>
                <a:cs typeface="Adobe Arabic" pitchFamily="18" charset="-78"/>
              </a:rPr>
              <a:t>اقدامات به سه رکن اصلی راهبرد شهر ما تبدیل شده است،که عبارت اند از:</a:t>
            </a:r>
            <a:endParaRPr lang="en-US" sz="2400" dirty="0">
              <a:solidFill>
                <a:prstClr val="white"/>
              </a:solidFill>
              <a:latin typeface="Adobe Arabic" pitchFamily="18" charset="-78"/>
              <a:cs typeface="Adobe Arabic" pitchFamily="18" charset="-78"/>
            </a:endParaRPr>
          </a:p>
          <a:p>
            <a:pPr marL="457189" indent="-457189" algn="just">
              <a:buFont typeface="Arial" panose="020B0604020202020204" pitchFamily="34" charset="0"/>
              <a:buChar char="•"/>
            </a:pPr>
            <a:r>
              <a:rPr lang="fa-IR" sz="2400" dirty="0">
                <a:solidFill>
                  <a:prstClr val="white"/>
                </a:solidFill>
                <a:latin typeface="Adobe Arabic" pitchFamily="18" charset="-78"/>
                <a:cs typeface="Adobe Arabic" pitchFamily="18" charset="-78"/>
              </a:rPr>
              <a:t>برخورد با نیازهای اولیه</a:t>
            </a:r>
            <a:endParaRPr lang="en-US" sz="2400" dirty="0">
              <a:solidFill>
                <a:prstClr val="white"/>
              </a:solidFill>
              <a:latin typeface="Adobe Arabic" pitchFamily="18" charset="-78"/>
              <a:cs typeface="Adobe Arabic" pitchFamily="18" charset="-78"/>
            </a:endParaRPr>
          </a:p>
          <a:p>
            <a:pPr marL="457189" indent="-457189" algn="just">
              <a:buFont typeface="Arial" panose="020B0604020202020204" pitchFamily="34" charset="0"/>
              <a:buChar char="•"/>
            </a:pPr>
            <a:r>
              <a:rPr lang="fa-IR" sz="2400" dirty="0">
                <a:solidFill>
                  <a:prstClr val="white"/>
                </a:solidFill>
                <a:latin typeface="Adobe Arabic" pitchFamily="18" charset="-78"/>
                <a:cs typeface="Adobe Arabic" pitchFamily="18" charset="-78"/>
              </a:rPr>
              <a:t>تقویت اقتصاد</a:t>
            </a:r>
            <a:endParaRPr lang="en-US" sz="2400" dirty="0">
              <a:solidFill>
                <a:prstClr val="white"/>
              </a:solidFill>
              <a:latin typeface="Adobe Arabic" pitchFamily="18" charset="-78"/>
              <a:cs typeface="Adobe Arabic" pitchFamily="18" charset="-78"/>
            </a:endParaRPr>
          </a:p>
          <a:p>
            <a:pPr marL="457189" indent="-457189" algn="just">
              <a:buFont typeface="Arial" panose="020B0604020202020204" pitchFamily="34" charset="0"/>
              <a:buChar char="•"/>
            </a:pPr>
            <a:r>
              <a:rPr lang="fa-IR" sz="2400" dirty="0">
                <a:solidFill>
                  <a:prstClr val="white"/>
                </a:solidFill>
                <a:latin typeface="Adobe Arabic" pitchFamily="18" charset="-78"/>
                <a:cs typeface="Adobe Arabic" pitchFamily="18" charset="-78"/>
              </a:rPr>
              <a:t>مهارت های ساختمانی و تکنولوژی</a:t>
            </a:r>
            <a:endParaRPr lang="en-US" sz="2400" dirty="0">
              <a:solidFill>
                <a:prstClr val="white"/>
              </a:solidFill>
              <a:latin typeface="Adobe Arabic" pitchFamily="18" charset="-78"/>
              <a:cs typeface="Adobe Arabic" pitchFamily="18" charset="-78"/>
            </a:endParaRPr>
          </a:p>
        </p:txBody>
      </p:sp>
      <p:pic>
        <p:nvPicPr>
          <p:cNvPr id="2" name="Picture 1"/>
          <p:cNvPicPr>
            <a:picLocks noChangeAspect="1"/>
          </p:cNvPicPr>
          <p:nvPr/>
        </p:nvPicPr>
        <p:blipFill>
          <a:blip r:embed="rId7">
            <a:extLst>
              <a:ext uri="{BEBA8EAE-BF5A-486C-A8C5-ECC9F3942E4B}">
                <a14:imgProps xmlns:a14="http://schemas.microsoft.com/office/drawing/2010/main">
                  <a14:imgLayer r:embed="rId8">
                    <a14:imgEffect>
                      <a14:colorTemperature colorTemp="8800"/>
                    </a14:imgEffect>
                  </a14:imgLayer>
                </a14:imgProps>
              </a:ext>
              <a:ext uri="{28A0092B-C50C-407E-A947-70E740481C1C}">
                <a14:useLocalDpi xmlns:a14="http://schemas.microsoft.com/office/drawing/2010/main" val="0"/>
              </a:ext>
            </a:extLst>
          </a:blip>
          <a:stretch>
            <a:fillRect/>
          </a:stretch>
        </p:blipFill>
        <p:spPr>
          <a:xfrm>
            <a:off x="711201" y="2494549"/>
            <a:ext cx="6454273" cy="3863199"/>
          </a:xfrm>
          <a:prstGeom prst="rect">
            <a:avLst/>
          </a:prstGeom>
          <a:ln>
            <a:noFill/>
          </a:ln>
          <a:effectLst>
            <a:softEdge rad="63500"/>
          </a:effectLst>
        </p:spPr>
      </p:pic>
    </p:spTree>
    <p:extLst>
      <p:ext uri="{BB962C8B-B14F-4D97-AF65-F5344CB8AC3E}">
        <p14:creationId xmlns:p14="http://schemas.microsoft.com/office/powerpoint/2010/main" val="1952612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267" b="1" dirty="0">
                <a:ln w="12700">
                  <a:solidFill>
                    <a:schemeClr val="tx1"/>
                  </a:solidFill>
                </a:ln>
                <a:solidFill>
                  <a:srgbClr val="FF0000"/>
                </a:solidFill>
                <a:cs typeface="B Homa" panose="00000400000000000000" pitchFamily="2" charset="-78"/>
              </a:rPr>
              <a:t>فرایند بودجه</a:t>
            </a:r>
            <a:endParaRPr lang="en-US" sz="4267" dirty="0"/>
          </a:p>
        </p:txBody>
      </p:sp>
      <p:sp>
        <p:nvSpPr>
          <p:cNvPr id="3" name="Content Placeholder 2"/>
          <p:cNvSpPr>
            <a:spLocks noGrp="1"/>
          </p:cNvSpPr>
          <p:nvPr>
            <p:ph idx="1"/>
          </p:nvPr>
        </p:nvSpPr>
        <p:spPr>
          <a:xfrm>
            <a:off x="6604000" y="1397001"/>
            <a:ext cx="4978400" cy="4775199"/>
          </a:xfrm>
        </p:spPr>
        <p:txBody>
          <a:bodyPr>
            <a:normAutofit fontScale="70000" lnSpcReduction="20000"/>
          </a:bodyPr>
          <a:lstStyle/>
          <a:p>
            <a:pPr lvl="0" algn="just" rtl="1">
              <a:buFont typeface="Wingdings" panose="05000000000000000000" pitchFamily="2" charset="2"/>
              <a:buChar char="ü"/>
            </a:pPr>
            <a:r>
              <a:rPr lang="ar-SA" sz="2667" dirty="0">
                <a:solidFill>
                  <a:schemeClr val="bg1"/>
                </a:solidFill>
                <a:latin typeface="Adobe Arabic" pitchFamily="18" charset="-78"/>
                <a:cs typeface="Adobe Arabic" pitchFamily="18" charset="-78"/>
              </a:rPr>
              <a:t>بودجه</a:t>
            </a:r>
            <a:r>
              <a:rPr lang="fa-IR" sz="2667" dirty="0">
                <a:solidFill>
                  <a:schemeClr val="bg1"/>
                </a:solidFill>
                <a:latin typeface="Adobe Arabic" pitchFamily="18" charset="-78"/>
                <a:cs typeface="Adobe Arabic" pitchFamily="18" charset="-78"/>
              </a:rPr>
              <a:t>، </a:t>
            </a:r>
            <a:r>
              <a:rPr lang="ar-SA" sz="2667" dirty="0">
                <a:solidFill>
                  <a:schemeClr val="bg1"/>
                </a:solidFill>
                <a:latin typeface="Adobe Arabic" pitchFamily="18" charset="-78"/>
                <a:cs typeface="Adobe Arabic" pitchFamily="18" charset="-78"/>
              </a:rPr>
              <a:t>نتیجه مذاکره توسط ادارات مختلف است ونتیجه یک تصمیم استراتژیک توسط کمیته اجرایی نیست</a:t>
            </a:r>
            <a:endParaRPr lang="en-US" sz="2667" dirty="0">
              <a:solidFill>
                <a:schemeClr val="bg1"/>
              </a:solidFill>
              <a:latin typeface="Adobe Arabic" pitchFamily="18" charset="-78"/>
              <a:cs typeface="Adobe Arabic" pitchFamily="18" charset="-78"/>
            </a:endParaRPr>
          </a:p>
          <a:p>
            <a:pPr algn="just" rtl="1">
              <a:buFont typeface="Wingdings" panose="05000000000000000000" pitchFamily="2" charset="2"/>
              <a:buChar char="ü"/>
            </a:pPr>
            <a:r>
              <a:rPr lang="ar-SA" sz="2533" dirty="0">
                <a:solidFill>
                  <a:schemeClr val="bg1"/>
                </a:solidFill>
                <a:latin typeface="Adobe Arabic" pitchFamily="18" charset="-78"/>
                <a:cs typeface="Adobe Arabic" pitchFamily="18" charset="-78"/>
              </a:rPr>
              <a:t>فرایند تخصیص بودجه به جای اینکه تحت تاثیر خروجی ها با</a:t>
            </a:r>
            <a:r>
              <a:rPr lang="fa-IR" sz="2533" dirty="0">
                <a:solidFill>
                  <a:schemeClr val="bg1"/>
                </a:solidFill>
                <a:latin typeface="Adobe Arabic" pitchFamily="18" charset="-78"/>
                <a:cs typeface="Adobe Arabic" pitchFamily="18" charset="-78"/>
              </a:rPr>
              <a:t>شد تحت تاثیر </a:t>
            </a:r>
            <a:r>
              <a:rPr lang="ar-SA" sz="2533" dirty="0">
                <a:solidFill>
                  <a:schemeClr val="bg1"/>
                </a:solidFill>
                <a:latin typeface="Adobe Arabic" pitchFamily="18" charset="-78"/>
                <a:cs typeface="Adobe Arabic" pitchFamily="18" charset="-78"/>
              </a:rPr>
              <a:t>پروژه ها</a:t>
            </a:r>
            <a:r>
              <a:rPr lang="fa-IR" sz="2533" dirty="0">
                <a:solidFill>
                  <a:schemeClr val="bg1"/>
                </a:solidFill>
                <a:latin typeface="Adobe Arabic" pitchFamily="18" charset="-78"/>
                <a:cs typeface="Adobe Arabic" pitchFamily="18" charset="-78"/>
              </a:rPr>
              <a:t>ست</a:t>
            </a:r>
          </a:p>
          <a:p>
            <a:pPr lvl="0" algn="just" rtl="1">
              <a:buFont typeface="Wingdings" panose="05000000000000000000" pitchFamily="2" charset="2"/>
              <a:buChar char="ü"/>
            </a:pPr>
            <a:r>
              <a:rPr lang="ar-SA" sz="2667" dirty="0">
                <a:solidFill>
                  <a:schemeClr val="bg1"/>
                </a:solidFill>
                <a:latin typeface="Adobe Arabic" pitchFamily="18" charset="-78"/>
                <a:cs typeface="Adobe Arabic" pitchFamily="18" charset="-78"/>
              </a:rPr>
              <a:t>بخش </a:t>
            </a:r>
            <a:r>
              <a:rPr lang="ar-SA" sz="2667" dirty="0">
                <a:solidFill>
                  <a:schemeClr val="bg1"/>
                </a:solidFill>
                <a:latin typeface="Adobe Arabic" pitchFamily="18" charset="-78"/>
                <a:cs typeface="Adobe Arabic" pitchFamily="18" charset="-78"/>
              </a:rPr>
              <a:t>هایی که یک خروجی را ارائه می دهند، بودجه های خود را مستقل از یکدیگر تعریف می </a:t>
            </a:r>
            <a:r>
              <a:rPr lang="ar-SA" sz="2667" dirty="0">
                <a:solidFill>
                  <a:schemeClr val="bg1"/>
                </a:solidFill>
                <a:latin typeface="Adobe Arabic" pitchFamily="18" charset="-78"/>
                <a:cs typeface="Adobe Arabic" pitchFamily="18" charset="-78"/>
              </a:rPr>
              <a:t>کنند</a:t>
            </a:r>
            <a:endParaRPr lang="fa-IR" sz="2667" dirty="0">
              <a:solidFill>
                <a:schemeClr val="bg1"/>
              </a:solidFill>
              <a:latin typeface="Adobe Arabic" pitchFamily="18" charset="-78"/>
              <a:cs typeface="Adobe Arabic" pitchFamily="18" charset="-78"/>
            </a:endParaRPr>
          </a:p>
          <a:p>
            <a:pPr marL="0" indent="0" algn="just">
              <a:buNone/>
            </a:pPr>
            <a:endParaRPr lang="en-US" sz="2667" dirty="0">
              <a:solidFill>
                <a:schemeClr val="bg1"/>
              </a:solidFill>
              <a:latin typeface="Adobe Arabic" pitchFamily="18" charset="-78"/>
              <a:cs typeface="Adobe Arabic" pitchFamily="18" charset="-78"/>
            </a:endParaRPr>
          </a:p>
          <a:p>
            <a:pPr algn="just" rtl="1">
              <a:lnSpc>
                <a:spcPct val="120000"/>
              </a:lnSpc>
              <a:buFont typeface="Wingdings" panose="05000000000000000000" pitchFamily="2" charset="2"/>
              <a:buChar char="×"/>
            </a:pPr>
            <a:r>
              <a:rPr lang="fa-IR" sz="2667" dirty="0">
                <a:solidFill>
                  <a:srgbClr val="FFC000"/>
                </a:solidFill>
                <a:latin typeface="Adobe Arabic" pitchFamily="18" charset="-78"/>
                <a:cs typeface="Adobe Arabic" pitchFamily="18" charset="-78"/>
              </a:rPr>
              <a:t>نتایج فوق تأثیرات استفاده ناکارآمد از منابع است. مهمتر اینکه </a:t>
            </a:r>
            <a:r>
              <a:rPr lang="fa-IR" sz="2667" dirty="0">
                <a:solidFill>
                  <a:srgbClr val="FFC000"/>
                </a:solidFill>
                <a:latin typeface="Adobe Arabic" pitchFamily="18" charset="-78"/>
                <a:cs typeface="Adobe Arabic" pitchFamily="18" charset="-78"/>
              </a:rPr>
              <a:t>شهروندان، </a:t>
            </a:r>
            <a:r>
              <a:rPr lang="fa-IR" sz="2667" dirty="0">
                <a:solidFill>
                  <a:srgbClr val="FFC000"/>
                </a:solidFill>
                <a:latin typeface="Adobe Arabic" pitchFamily="18" charset="-78"/>
                <a:cs typeface="Adobe Arabic" pitchFamily="18" charset="-78"/>
              </a:rPr>
              <a:t>خروجی جزئی یا ناقص را دریافت می کنند.</a:t>
            </a:r>
            <a:endParaRPr lang="en-US" sz="2667" dirty="0">
              <a:solidFill>
                <a:srgbClr val="FFC000"/>
              </a:solidFill>
              <a:latin typeface="Adobe Arabic" pitchFamily="18" charset="-78"/>
              <a:cs typeface="Adobe Arabic" pitchFamily="18" charset="-78"/>
            </a:endParaRPr>
          </a:p>
          <a:p>
            <a:pPr marL="0" indent="0" algn="just">
              <a:buNone/>
            </a:pPr>
            <a:endParaRPr lang="fa-IR" sz="2667" b="1" dirty="0">
              <a:solidFill>
                <a:schemeClr val="bg1"/>
              </a:solidFill>
              <a:latin typeface="Adobe Arabic" pitchFamily="18" charset="-78"/>
              <a:cs typeface="Adobe Arabic" pitchFamily="18" charset="-78"/>
            </a:endParaRPr>
          </a:p>
          <a:p>
            <a:pPr marL="0" indent="0" algn="just">
              <a:buNone/>
            </a:pPr>
            <a:r>
              <a:rPr lang="fa-IR" sz="2667" b="1" dirty="0">
                <a:solidFill>
                  <a:schemeClr val="bg1"/>
                </a:solidFill>
                <a:latin typeface="Adobe Arabic" pitchFamily="18" charset="-78"/>
                <a:cs typeface="Adobe Arabic" pitchFamily="18" charset="-78"/>
              </a:rPr>
              <a:t>تصمیمات بودجه چطور اتخاذ </a:t>
            </a:r>
            <a:r>
              <a:rPr lang="fa-IR" sz="2667" b="1" dirty="0">
                <a:solidFill>
                  <a:schemeClr val="bg1"/>
                </a:solidFill>
                <a:latin typeface="Adobe Arabic" pitchFamily="18" charset="-78"/>
                <a:cs typeface="Adobe Arabic" pitchFamily="18" charset="-78"/>
              </a:rPr>
              <a:t>خواهد شد</a:t>
            </a:r>
            <a:endParaRPr lang="en-US" sz="2667" dirty="0">
              <a:solidFill>
                <a:schemeClr val="bg1"/>
              </a:solidFill>
              <a:latin typeface="Adobe Arabic" pitchFamily="18" charset="-78"/>
              <a:cs typeface="Adobe Arabic" pitchFamily="18" charset="-78"/>
            </a:endParaRPr>
          </a:p>
          <a:p>
            <a:pPr marL="0" indent="0" algn="just">
              <a:buNone/>
            </a:pPr>
            <a:r>
              <a:rPr lang="fa-IR" sz="2667" dirty="0">
                <a:solidFill>
                  <a:schemeClr val="bg1"/>
                </a:solidFill>
                <a:latin typeface="Adobe Arabic" pitchFamily="18" charset="-78"/>
                <a:cs typeface="Adobe Arabic" pitchFamily="18" charset="-78"/>
              </a:rPr>
              <a:t>کمیته اجرایی (</a:t>
            </a:r>
            <a:r>
              <a:rPr lang="en-US" sz="2667" dirty="0" err="1">
                <a:solidFill>
                  <a:schemeClr val="bg1"/>
                </a:solidFill>
                <a:latin typeface="Adobe Arabic" pitchFamily="18" charset="-78"/>
                <a:cs typeface="Adobe Arabic" pitchFamily="18" charset="-78"/>
              </a:rPr>
              <a:t>Exco</a:t>
            </a:r>
            <a:r>
              <a:rPr lang="fa-IR" sz="2667" dirty="0">
                <a:solidFill>
                  <a:schemeClr val="bg1"/>
                </a:solidFill>
                <a:latin typeface="Adobe Arabic" pitchFamily="18" charset="-78"/>
                <a:cs typeface="Adobe Arabic" pitchFamily="18" charset="-78"/>
              </a:rPr>
              <a:t>)(</a:t>
            </a:r>
            <a:r>
              <a:rPr lang="en-US" sz="2667" dirty="0">
                <a:solidFill>
                  <a:schemeClr val="bg1"/>
                </a:solidFill>
                <a:latin typeface="Adobe Arabic" pitchFamily="18" charset="-78"/>
                <a:cs typeface="Adobe Arabic" pitchFamily="18" charset="-78"/>
              </a:rPr>
              <a:t>Executive Committee</a:t>
            </a:r>
            <a:r>
              <a:rPr lang="fa-IR" sz="2667" dirty="0">
                <a:solidFill>
                  <a:schemeClr val="bg1"/>
                </a:solidFill>
                <a:latin typeface="Adobe Arabic" pitchFamily="18" charset="-78"/>
                <a:cs typeface="Adobe Arabic" pitchFamily="18" charset="-78"/>
              </a:rPr>
              <a:t>) </a:t>
            </a:r>
            <a:r>
              <a:rPr lang="fa-IR" sz="2667" dirty="0">
                <a:solidFill>
                  <a:schemeClr val="bg1"/>
                </a:solidFill>
                <a:latin typeface="Adobe Arabic" pitchFamily="18" charset="-78"/>
                <a:cs typeface="Adobe Arabic" pitchFamily="18" charset="-78"/>
              </a:rPr>
              <a:t>تصمیمات در مورد اولویت های استراتژیک را بر عهده می گیرد و بر این اساس بودجه را اختصاص می دهد این وجوه به نیازها و پروژه های خاص اختصاص داده می شود. </a:t>
            </a:r>
            <a:endParaRPr lang="fa-IR" sz="2667" dirty="0">
              <a:solidFill>
                <a:schemeClr val="bg1"/>
              </a:solidFill>
              <a:latin typeface="Adobe Arabic" pitchFamily="18" charset="-78"/>
              <a:cs typeface="Adobe Arabic" pitchFamily="18" charset="-78"/>
            </a:endParaRPr>
          </a:p>
        </p:txBody>
      </p:sp>
      <p:sp>
        <p:nvSpPr>
          <p:cNvPr id="4" name="Slide Number Placeholder 3"/>
          <p:cNvSpPr>
            <a:spLocks noGrp="1"/>
          </p:cNvSpPr>
          <p:nvPr>
            <p:ph type="sldNum" sz="quarter" idx="12"/>
          </p:nvPr>
        </p:nvSpPr>
        <p:spPr/>
        <p:txBody>
          <a:bodyPr/>
          <a:lstStyle/>
          <a:p>
            <a:fld id="{7640B57A-9E06-4F74-8500-F88702F4C3E9}" type="slidenum">
              <a:rPr lang="en-US" b="1" smtClean="0">
                <a:solidFill>
                  <a:srgbClr val="9F8351">
                    <a:lumMod val="60000"/>
                    <a:lumOff val="40000"/>
                  </a:srgbClr>
                </a:solidFill>
              </a:rPr>
              <a:pPr/>
              <a:t>12</a:t>
            </a:fld>
            <a:endParaRPr lang="en-US" b="1" dirty="0">
              <a:solidFill>
                <a:srgbClr val="9F8351">
                  <a:lumMod val="60000"/>
                  <a:lumOff val="40000"/>
                </a:srgbClr>
              </a:solidFill>
            </a:endParaRPr>
          </a:p>
        </p:txBody>
      </p:sp>
      <p:graphicFrame>
        <p:nvGraphicFramePr>
          <p:cNvPr id="6" name="Diagram 5"/>
          <p:cNvGraphicFramePr/>
          <p:nvPr>
            <p:extLst/>
          </p:nvPr>
        </p:nvGraphicFramePr>
        <p:xfrm>
          <a:off x="5892800" y="1397000"/>
          <a:ext cx="6551507" cy="40165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nvPr>
        </p:nvGraphicFramePr>
        <p:xfrm>
          <a:off x="-304800" y="889000"/>
          <a:ext cx="7213600" cy="4368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534359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barn(inVertical)">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1000"/>
                                        <p:tgtEl>
                                          <p:spTgt spid="3">
                                            <p:txEl>
                                              <p:pRg st="6" end="6"/>
                                            </p:txEl>
                                          </p:spTgt>
                                        </p:tgtEl>
                                      </p:cBhvr>
                                    </p:animEffect>
                                    <p:anim calcmode="lin" valueType="num">
                                      <p:cBhvr>
                                        <p:cTn id="3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1000"/>
                                        <p:tgtEl>
                                          <p:spTgt spid="3">
                                            <p:txEl>
                                              <p:pRg st="7" end="7"/>
                                            </p:txEl>
                                          </p:spTgt>
                                        </p:tgtEl>
                                      </p:cBhvr>
                                    </p:animEffect>
                                    <p:anim calcmode="lin" valueType="num">
                                      <p:cBhvr>
                                        <p:cTn id="3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randombar(horizontal)">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nodeType="clickEffect">
                                  <p:stCondLst>
                                    <p:cond delay="0"/>
                                  </p:stCondLst>
                                  <p:childTnLst>
                                    <p:animEffect transition="out" filter="fade">
                                      <p:cBhvr>
                                        <p:cTn id="45" dur="500"/>
                                        <p:tgtEl>
                                          <p:spTgt spid="3">
                                            <p:txEl>
                                              <p:pRg st="0" end="0"/>
                                            </p:txEl>
                                          </p:spTgt>
                                        </p:tgtEl>
                                      </p:cBhvr>
                                    </p:animEffect>
                                    <p:set>
                                      <p:cBhvr>
                                        <p:cTn id="46" dur="1" fill="hold">
                                          <p:stCondLst>
                                            <p:cond delay="499"/>
                                          </p:stCondLst>
                                        </p:cTn>
                                        <p:tgtEl>
                                          <p:spTgt spid="3">
                                            <p:txEl>
                                              <p:pRg st="0" end="0"/>
                                            </p:txEl>
                                          </p:spTgt>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3">
                                            <p:txEl>
                                              <p:pRg st="1" end="1"/>
                                            </p:txEl>
                                          </p:spTgt>
                                        </p:tgtEl>
                                      </p:cBhvr>
                                    </p:animEffect>
                                    <p:set>
                                      <p:cBhvr>
                                        <p:cTn id="49" dur="1" fill="hold">
                                          <p:stCondLst>
                                            <p:cond delay="499"/>
                                          </p:stCondLst>
                                        </p:cTn>
                                        <p:tgtEl>
                                          <p:spTgt spid="3">
                                            <p:txEl>
                                              <p:pRg st="1" end="1"/>
                                            </p:txEl>
                                          </p:spTgt>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3">
                                            <p:txEl>
                                              <p:pRg st="2" end="2"/>
                                            </p:txEl>
                                          </p:spTgt>
                                        </p:tgtEl>
                                      </p:cBhvr>
                                    </p:animEffect>
                                    <p:set>
                                      <p:cBhvr>
                                        <p:cTn id="52" dur="1" fill="hold">
                                          <p:stCondLst>
                                            <p:cond delay="499"/>
                                          </p:stCondLst>
                                        </p:cTn>
                                        <p:tgtEl>
                                          <p:spTgt spid="3">
                                            <p:txEl>
                                              <p:pRg st="2" end="2"/>
                                            </p:txEl>
                                          </p:spTgt>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3">
                                            <p:txEl>
                                              <p:pRg st="4" end="4"/>
                                            </p:txEl>
                                          </p:spTgt>
                                        </p:tgtEl>
                                      </p:cBhvr>
                                    </p:animEffect>
                                    <p:set>
                                      <p:cBhvr>
                                        <p:cTn id="55" dur="1" fill="hold">
                                          <p:stCondLst>
                                            <p:cond delay="499"/>
                                          </p:stCondLst>
                                        </p:cTn>
                                        <p:tgtEl>
                                          <p:spTgt spid="3">
                                            <p:txEl>
                                              <p:pRg st="4" end="4"/>
                                            </p:txEl>
                                          </p:spTgt>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3">
                                            <p:txEl>
                                              <p:pRg st="6" end="6"/>
                                            </p:txEl>
                                          </p:spTgt>
                                        </p:tgtEl>
                                      </p:cBhvr>
                                    </p:animEffect>
                                    <p:set>
                                      <p:cBhvr>
                                        <p:cTn id="58" dur="1" fill="hold">
                                          <p:stCondLst>
                                            <p:cond delay="499"/>
                                          </p:stCondLst>
                                        </p:cTn>
                                        <p:tgtEl>
                                          <p:spTgt spid="3">
                                            <p:txEl>
                                              <p:pRg st="6" end="6"/>
                                            </p:txEl>
                                          </p:spTgt>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3">
                                            <p:txEl>
                                              <p:pRg st="7" end="7"/>
                                            </p:txEl>
                                          </p:spTgt>
                                        </p:tgtEl>
                                      </p:cBhvr>
                                    </p:animEffect>
                                    <p:set>
                                      <p:cBhvr>
                                        <p:cTn id="61" dur="1" fill="hold">
                                          <p:stCondLst>
                                            <p:cond delay="499"/>
                                          </p:stCondLst>
                                        </p:cTn>
                                        <p:tgtEl>
                                          <p:spTgt spid="3">
                                            <p:txEl>
                                              <p:pRg st="7" end="7"/>
                                            </p:txEl>
                                          </p:spTgt>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fade">
                                      <p:cBhvr>
                                        <p:cTn id="66" dur="1000"/>
                                        <p:tgtEl>
                                          <p:spTgt spid="6"/>
                                        </p:tgtEl>
                                      </p:cBhvr>
                                    </p:animEffect>
                                    <p:anim calcmode="lin" valueType="num">
                                      <p:cBhvr>
                                        <p:cTn id="67" dur="1000" fill="hold"/>
                                        <p:tgtEl>
                                          <p:spTgt spid="6"/>
                                        </p:tgtEl>
                                        <p:attrNameLst>
                                          <p:attrName>ppt_x</p:attrName>
                                        </p:attrNameLst>
                                      </p:cBhvr>
                                      <p:tavLst>
                                        <p:tav tm="0">
                                          <p:val>
                                            <p:strVal val="#ppt_x"/>
                                          </p:val>
                                        </p:tav>
                                        <p:tav tm="100000">
                                          <p:val>
                                            <p:strVal val="#ppt_x"/>
                                          </p:val>
                                        </p:tav>
                                      </p:tavLst>
                                    </p:anim>
                                    <p:anim calcmode="lin" valueType="num">
                                      <p:cBhvr>
                                        <p:cTn id="6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5"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10972800" cy="1143000"/>
          </a:xfrm>
        </p:spPr>
        <p:txBody>
          <a:bodyPr>
            <a:normAutofit/>
          </a:bodyPr>
          <a:lstStyle/>
          <a:p>
            <a:pPr algn="r" rtl="1"/>
            <a:r>
              <a:rPr lang="fa-IR" sz="4267" b="1" dirty="0">
                <a:ln w="12700">
                  <a:solidFill>
                    <a:schemeClr val="tx1"/>
                  </a:solidFill>
                </a:ln>
                <a:solidFill>
                  <a:srgbClr val="FF0000"/>
                </a:solidFill>
                <a:cs typeface="B Homa" panose="00000400000000000000" pitchFamily="2" charset="-78"/>
              </a:rPr>
              <a:t>استراتژی، برنامه، طرح</a:t>
            </a:r>
            <a:endParaRPr lang="en-US" sz="4267" dirty="0"/>
          </a:p>
        </p:txBody>
      </p:sp>
      <p:sp>
        <p:nvSpPr>
          <p:cNvPr id="3" name="Slide Number Placeholder 2"/>
          <p:cNvSpPr>
            <a:spLocks noGrp="1"/>
          </p:cNvSpPr>
          <p:nvPr>
            <p:ph type="sldNum" sz="quarter" idx="12"/>
          </p:nvPr>
        </p:nvSpPr>
        <p:spPr/>
        <p:txBody>
          <a:bodyPr/>
          <a:lstStyle/>
          <a:p>
            <a:fld id="{7640B57A-9E06-4F74-8500-F88702F4C3E9}" type="slidenum">
              <a:rPr lang="en-US" b="1" smtClean="0">
                <a:solidFill>
                  <a:srgbClr val="9F8351">
                    <a:lumMod val="60000"/>
                    <a:lumOff val="40000"/>
                  </a:srgbClr>
                </a:solidFill>
              </a:rPr>
              <a:pPr/>
              <a:t>13</a:t>
            </a:fld>
            <a:endParaRPr lang="en-US" b="1" dirty="0">
              <a:solidFill>
                <a:srgbClr val="9F8351">
                  <a:lumMod val="60000"/>
                  <a:lumOff val="40000"/>
                </a:srgbClr>
              </a:solidFill>
            </a:endParaRPr>
          </a:p>
        </p:txBody>
      </p:sp>
      <p:graphicFrame>
        <p:nvGraphicFramePr>
          <p:cNvPr id="12" name="Table 11"/>
          <p:cNvGraphicFramePr>
            <a:graphicFrameLocks noGrp="1"/>
          </p:cNvGraphicFramePr>
          <p:nvPr>
            <p:extLst/>
          </p:nvPr>
        </p:nvGraphicFramePr>
        <p:xfrm>
          <a:off x="406400" y="76201"/>
          <a:ext cx="11480800" cy="6691988"/>
        </p:xfrm>
        <a:graphic>
          <a:graphicData uri="http://schemas.openxmlformats.org/drawingml/2006/table">
            <a:tbl>
              <a:tblPr firstRow="1" firstCol="1" bandRow="1"/>
              <a:tblGrid>
                <a:gridCol w="3887740"/>
                <a:gridCol w="3887740"/>
                <a:gridCol w="3705320"/>
              </a:tblGrid>
              <a:tr h="365760">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algn="ctr" rtl="1">
                        <a:lnSpc>
                          <a:spcPct val="90000"/>
                        </a:lnSpc>
                        <a:spcAft>
                          <a:spcPts val="0"/>
                        </a:spcAft>
                      </a:pPr>
                      <a:r>
                        <a:rPr lang="fa-IR" sz="2700" dirty="0">
                          <a:effectLst/>
                          <a:latin typeface="Adobe Arabic" pitchFamily="18" charset="-78"/>
                          <a:cs typeface="B Homa" panose="00000400000000000000" pitchFamily="2" charset="-78"/>
                        </a:rPr>
                        <a:t>طرح</a:t>
                      </a:r>
                      <a:endParaRPr lang="en-US" sz="2700" dirty="0">
                        <a:effectLst/>
                        <a:latin typeface="Adobe Arabic" pitchFamily="18" charset="-78"/>
                        <a:ea typeface="Calibri" panose="020F0502020204030204" pitchFamily="34" charset="0"/>
                        <a:cs typeface="B Homa" panose="00000400000000000000" pitchFamily="2" charset="-78"/>
                      </a:endParaRPr>
                    </a:p>
                  </a:txBody>
                  <a:tcPr marL="63423" marR="63423" marT="0" marB="0">
                    <a:lnL w="38100" cap="flat" cmpd="sng" algn="ctr">
                      <a:solidFill>
                        <a:sysClr val="windowText" lastClr="000000"/>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75000"/>
                      </a:srgbClr>
                    </a:solidFill>
                  </a:tcPr>
                </a:tc>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algn="ctr" rtl="1">
                        <a:lnSpc>
                          <a:spcPct val="90000"/>
                        </a:lnSpc>
                        <a:spcAft>
                          <a:spcPts val="0"/>
                        </a:spcAft>
                      </a:pPr>
                      <a:r>
                        <a:rPr lang="fa-IR" sz="2700" dirty="0">
                          <a:effectLst/>
                          <a:latin typeface="Adobe Arabic" pitchFamily="18" charset="-78"/>
                          <a:cs typeface="B Homa" panose="00000400000000000000" pitchFamily="2" charset="-78"/>
                        </a:rPr>
                        <a:t>برنامه</a:t>
                      </a:r>
                      <a:endParaRPr lang="en-US" sz="2700" dirty="0">
                        <a:effectLst/>
                        <a:latin typeface="Adobe Arabic" pitchFamily="18" charset="-78"/>
                        <a:ea typeface="Calibri" panose="020F0502020204030204" pitchFamily="34" charset="0"/>
                        <a:cs typeface="B Homa" panose="00000400000000000000" pitchFamily="2" charset="-78"/>
                      </a:endParaRPr>
                    </a:p>
                  </a:txBody>
                  <a:tcPr marL="63423" marR="63423" marT="0" marB="0">
                    <a:lnL w="38100" cap="flat" cmpd="sng" algn="ctr">
                      <a:solidFill>
                        <a:sysClr val="windowText" lastClr="000000"/>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75000"/>
                      </a:srgbClr>
                    </a:solidFill>
                  </a:tcPr>
                </a:tc>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algn="ctr" rtl="1">
                        <a:lnSpc>
                          <a:spcPct val="90000"/>
                        </a:lnSpc>
                        <a:spcAft>
                          <a:spcPts val="0"/>
                        </a:spcAft>
                      </a:pPr>
                      <a:r>
                        <a:rPr lang="fa-IR" sz="2700" dirty="0">
                          <a:effectLst/>
                          <a:latin typeface="Adobe Arabic" pitchFamily="18" charset="-78"/>
                          <a:cs typeface="B Homa" panose="00000400000000000000" pitchFamily="2" charset="-78"/>
                        </a:rPr>
                        <a:t>استراتژی </a:t>
                      </a:r>
                      <a:endParaRPr lang="en-US" sz="2700" dirty="0">
                        <a:effectLst/>
                        <a:latin typeface="Adobe Arabic" pitchFamily="18" charset="-78"/>
                        <a:ea typeface="Calibri" panose="020F0502020204030204" pitchFamily="34" charset="0"/>
                        <a:cs typeface="B Homa" panose="00000400000000000000" pitchFamily="2" charset="-78"/>
                      </a:endParaRPr>
                    </a:p>
                  </a:txBody>
                  <a:tcPr marL="63423" marR="63423" marT="0" marB="0">
                    <a:lnL w="38100" cap="flat" cmpd="sng" algn="ctr">
                      <a:solidFill>
                        <a:sysClr val="windowText" lastClr="000000"/>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75000"/>
                      </a:srgbClr>
                    </a:solidFill>
                  </a:tcPr>
                </a:tc>
              </a:tr>
              <a:tr h="993625">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برنامه توسعه یافته محیطی</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برنامه بالابردن درآمد</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تسهیل فرایند برنامه ریزی  شهری</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هماهنگی و اجرای پروژه ها </a:t>
                      </a:r>
                      <a:r>
                        <a:rPr lang="en-US" sz="1900" b="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ABM</a:t>
                      </a:r>
                      <a:r>
                        <a:rPr lang="fa-IR" sz="1900" b="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900" b="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Area Based Management</a:t>
                      </a:r>
                      <a:r>
                        <a:rPr lang="fa-IR" sz="1900" b="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2100" b="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093" marR="61093" marT="0" marB="0" anchor="ctr">
                    <a:lnL w="12700" cmpd="sng">
                      <a:solidFill>
                        <a:srgbClr val="A5A5A5"/>
                      </a:solidFill>
                    </a:lnL>
                    <a:lnR w="12700" cmpd="sng">
                      <a:solidFill>
                        <a:srgbClr val="A5A5A5"/>
                      </a:solidFill>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0" lvl="0" indent="0" algn="r" rtl="1">
                        <a:lnSpc>
                          <a:spcPct val="90000"/>
                        </a:lnSpc>
                        <a:spcBef>
                          <a:spcPts val="1200"/>
                        </a:spcBef>
                        <a:spcAft>
                          <a:spcPts val="0"/>
                        </a:spcAft>
                        <a:buFontTx/>
                        <a:buNone/>
                      </a:pPr>
                      <a:r>
                        <a:rPr lang="fa-IR" sz="2100" b="1" kern="0" dirty="0" smtClean="0">
                          <a:effectLst/>
                          <a:latin typeface="Adobe Arabic" pitchFamily="18" charset="-78"/>
                          <a:cs typeface="Adobe Arabic" pitchFamily="18" charset="-78"/>
                        </a:rPr>
                        <a:t>مدیریت ناحیه </a:t>
                      </a:r>
                      <a:r>
                        <a:rPr lang="en-US" sz="1900" b="1" kern="0" dirty="0" smtClean="0">
                          <a:effectLst/>
                          <a:latin typeface="Times New Roman" panose="02020603050405020304" pitchFamily="18" charset="0"/>
                          <a:cs typeface="Times New Roman" panose="02020603050405020304" pitchFamily="18" charset="0"/>
                        </a:rPr>
                        <a:t>ABM</a:t>
                      </a:r>
                      <a:endParaRPr lang="en-US" sz="2100" b="1" kern="0" dirty="0" smtClean="0">
                        <a:effectLst/>
                        <a:latin typeface="Times New Roman" panose="02020603050405020304" pitchFamily="18" charset="0"/>
                        <a:cs typeface="Times New Roman" panose="02020603050405020304" pitchFamily="18" charset="0"/>
                      </a:endParaRPr>
                    </a:p>
                  </a:txBody>
                  <a:tcPr marL="61093" marR="61093" marT="0" marB="0" anchor="ctr">
                    <a:lnL w="12700" cmpd="sng">
                      <a:solidFill>
                        <a:srgbClr val="A5A5A5"/>
                      </a:solidFill>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r>
              <a:tr h="1204299">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گرداوری و انجام بودجه بندی که به صرفه و کارآمد است</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گرداوری و انجام  بودجه بندی 3 ساله  که کارآمد باشد و در موازات استراتژی مالی باشد</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38100" cap="flat" cmpd="sng" algn="ctr">
                      <a:solidFill>
                        <a:sysClr val="windowText" lastClr="000000"/>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گرداوری و به روز رسانی سالانه درآمد</a:t>
                      </a:r>
                    </a:p>
                  </a:txBody>
                  <a:tcPr marL="61093" marR="61093" marT="0" marB="0" anchor="ctr">
                    <a:lnL w="12700" cmpd="sng">
                      <a:solidFill>
                        <a:srgbClr val="A5A5A5"/>
                      </a:solidFill>
                    </a:lnL>
                    <a:lnR w="12700" cmpd="sng">
                      <a:solidFill>
                        <a:srgbClr val="A5A5A5"/>
                      </a:solidFill>
                    </a:lnR>
                    <a:lnT w="38100" cap="flat" cmpd="sng" algn="ctr">
                      <a:solidFill>
                        <a:sysClr val="windowText" lastClr="000000"/>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rowSpan="2">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0" lvl="0" indent="0" algn="r" rtl="1">
                        <a:lnSpc>
                          <a:spcPct val="90000"/>
                        </a:lnSpc>
                        <a:spcBef>
                          <a:spcPts val="1200"/>
                        </a:spcBef>
                        <a:spcAft>
                          <a:spcPts val="0"/>
                        </a:spcAft>
                        <a:buFontTx/>
                        <a:buNone/>
                      </a:pPr>
                      <a:r>
                        <a:rPr lang="fa-IR" sz="2100" b="1" kern="0" dirty="0" smtClean="0">
                          <a:effectLst/>
                          <a:latin typeface="Adobe Arabic" pitchFamily="18" charset="-78"/>
                          <a:cs typeface="Adobe Arabic" pitchFamily="18" charset="-78"/>
                        </a:rPr>
                        <a:t>بودجه بندی پایدار و استراتژیک</a:t>
                      </a:r>
                    </a:p>
                  </a:txBody>
                  <a:tcPr marL="61093" marR="61093" marT="0" marB="0" anchor="ctr">
                    <a:lnL w="12700" cmpd="sng">
                      <a:solidFill>
                        <a:srgbClr val="A5A5A5"/>
                      </a:solidFill>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r>
              <a:tr h="998704">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تصحیح مدل های مالی و پروژه های به روزرسانی شده</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جمع بندی بودجه متناسب با سیاست</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بودجه برای نگهداری</a:t>
                      </a:r>
                    </a:p>
                  </a:txBody>
                  <a:tcPr marL="61093" marR="61093" marT="0" marB="0" anchor="ctr">
                    <a:lnL w="12700" cmpd="sng">
                      <a:solidFill>
                        <a:srgbClr val="A5A5A5"/>
                      </a:solidFill>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vMerge="1">
                  <a:txBody>
                    <a:bodyPr/>
                    <a:lstStyle/>
                    <a:p>
                      <a:pPr marL="0" lvl="0" indent="0" algn="r" rtl="1">
                        <a:lnSpc>
                          <a:spcPct val="90000"/>
                        </a:lnSpc>
                        <a:spcBef>
                          <a:spcPts val="1200"/>
                        </a:spcBef>
                        <a:spcAft>
                          <a:spcPts val="0"/>
                        </a:spcAft>
                        <a:buFontTx/>
                        <a:buNone/>
                      </a:pPr>
                      <a:endParaRPr lang="fa-IR" sz="1600" b="1" kern="0" dirty="0" smtClean="0">
                        <a:effectLst/>
                        <a:latin typeface="Adobe Arabic" pitchFamily="18" charset="-78"/>
                        <a:cs typeface="Adobe Arabic" pitchFamily="18" charset="-78"/>
                      </a:endParaRPr>
                    </a:p>
                  </a:txBody>
                  <a:tcPr marL="45820" marR="45820" marT="0" marB="0"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40000"/>
                        <a:lumOff val="60000"/>
                      </a:schemeClr>
                    </a:solidFill>
                  </a:tcPr>
                </a:tc>
              </a:tr>
              <a:tr h="747205">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بهینه سازی سرمایه</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جستجو برای بازگشت حداکثر فرصت های سرمایه گذاری</a:t>
                      </a:r>
                    </a:p>
                  </a:txBody>
                  <a:tcPr marL="61093" marR="61093" marT="0" marB="0" anchor="ctr">
                    <a:lnL w="12700" cmpd="sng">
                      <a:solidFill>
                        <a:srgbClr val="A5A5A5"/>
                      </a:solidFill>
                    </a:lnL>
                    <a:lnR w="12700" cmpd="sng">
                      <a:solidFill>
                        <a:srgbClr val="A5A5A5"/>
                      </a:solidFill>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0" lvl="0" indent="0" algn="r" rtl="1">
                        <a:lnSpc>
                          <a:spcPct val="90000"/>
                        </a:lnSpc>
                        <a:spcBef>
                          <a:spcPts val="1200"/>
                        </a:spcBef>
                        <a:spcAft>
                          <a:spcPts val="0"/>
                        </a:spcAft>
                        <a:buFontTx/>
                        <a:buNone/>
                      </a:pPr>
                      <a:r>
                        <a:rPr lang="fa-IR" sz="2100" b="1" kern="0" dirty="0" smtClean="0">
                          <a:effectLst/>
                          <a:latin typeface="Adobe Arabic" pitchFamily="18" charset="-78"/>
                          <a:cs typeface="Adobe Arabic" pitchFamily="18" charset="-78"/>
                        </a:rPr>
                        <a:t>مدیریت مالی و گزارش ان</a:t>
                      </a:r>
                    </a:p>
                  </a:txBody>
                  <a:tcPr marL="61093" marR="61093" marT="0" marB="0" anchor="ctr">
                    <a:lnL w="12700" cmpd="sng">
                      <a:solidFill>
                        <a:srgbClr val="A5A5A5"/>
                      </a:solidFill>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r>
              <a:tr h="877824">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ارتقای کیفیت و اداره ی مناسب خدمات سلامت با استفاده  از کلینک ها  و مراکز پزشکی</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38100" cap="flat" cmpd="sng" algn="ctr">
                      <a:solidFill>
                        <a:sysClr val="windowText" lastClr="000000"/>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ارائه خدمات با کیفیت عالی</a:t>
                      </a:r>
                    </a:p>
                  </a:txBody>
                  <a:tcPr marL="61093" marR="61093" marT="0" marB="0" anchor="ctr">
                    <a:lnL w="12700" cmpd="sng">
                      <a:solidFill>
                        <a:srgbClr val="A5A5A5"/>
                      </a:solidFill>
                    </a:lnL>
                    <a:lnR w="12700" cmpd="sng">
                      <a:solidFill>
                        <a:srgbClr val="A5A5A5"/>
                      </a:solidFill>
                    </a:lnR>
                    <a:lnT w="38100" cap="flat" cmpd="sng" algn="ctr">
                      <a:solidFill>
                        <a:sysClr val="windowText" lastClr="000000"/>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rowSpan="3">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0" lvl="0" indent="0" algn="r" rtl="1">
                        <a:lnSpc>
                          <a:spcPct val="90000"/>
                        </a:lnSpc>
                        <a:spcBef>
                          <a:spcPts val="1200"/>
                        </a:spcBef>
                        <a:spcAft>
                          <a:spcPts val="0"/>
                        </a:spcAft>
                        <a:buFontTx/>
                        <a:buNone/>
                      </a:pPr>
                      <a:r>
                        <a:rPr lang="fa-IR" sz="2100" b="1" kern="0" dirty="0" smtClean="0">
                          <a:effectLst/>
                          <a:latin typeface="Adobe Arabic" pitchFamily="18" charset="-78"/>
                          <a:cs typeface="Adobe Arabic" pitchFamily="18" charset="-78"/>
                        </a:rPr>
                        <a:t>سلامت شهروندان</a:t>
                      </a:r>
                    </a:p>
                  </a:txBody>
                  <a:tcPr marL="61093" marR="61093" marT="0" marB="0" anchor="ctr">
                    <a:lnL w="12700" cmpd="sng">
                      <a:solidFill>
                        <a:srgbClr val="A5A5A5"/>
                      </a:solidFill>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r>
              <a:tr h="747205">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توسعه برنامه های توسعه محیطی ، دیده بانی، مطابق با استاندارد های سلامت</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بالابردن ارائه خدمات سلامت</a:t>
                      </a:r>
                    </a:p>
                  </a:txBody>
                  <a:tcPr marL="61093" marR="61093" marT="0" marB="0" anchor="ctr">
                    <a:lnL w="12700" cmpd="sng">
                      <a:solidFill>
                        <a:srgbClr val="A5A5A5"/>
                      </a:solidFill>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vMerge="1">
                  <a:txBody>
                    <a:bodyPr/>
                    <a:lstStyle/>
                    <a:p>
                      <a:pPr marL="0" lvl="0" indent="0" algn="r" rtl="1">
                        <a:lnSpc>
                          <a:spcPct val="90000"/>
                        </a:lnSpc>
                        <a:spcBef>
                          <a:spcPts val="1200"/>
                        </a:spcBef>
                        <a:spcAft>
                          <a:spcPts val="0"/>
                        </a:spcAft>
                        <a:buFontTx/>
                        <a:buNone/>
                      </a:pPr>
                      <a:endParaRPr lang="fa-IR" sz="1600" b="1" kern="0" dirty="0" smtClean="0">
                        <a:effectLst/>
                        <a:latin typeface="Adobe Arabic" pitchFamily="18" charset="-78"/>
                        <a:cs typeface="Adobe Arabic" pitchFamily="18" charset="-78"/>
                      </a:endParaRPr>
                    </a:p>
                  </a:txBody>
                  <a:tcPr marL="45820" marR="45820" marT="0" marB="0"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60000"/>
                        <a:lumOff val="40000"/>
                      </a:schemeClr>
                    </a:solidFill>
                  </a:tcPr>
                </a:tc>
              </a:tr>
              <a:tr h="747205">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تست  </a:t>
                      </a:r>
                      <a:r>
                        <a:rPr lang="en-US" sz="1900" b="0" dirty="0" err="1"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hiv</a:t>
                      </a:r>
                      <a:endParaRPr lang="en-US" sz="2100" b="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کاهش ایدز</a:t>
                      </a:r>
                    </a:p>
                  </a:txBody>
                  <a:tcPr marL="61093" marR="61093" marT="0" marB="0" anchor="ctr">
                    <a:lnL w="12700" cmpd="sng">
                      <a:solidFill>
                        <a:srgbClr val="A5A5A5"/>
                      </a:solidFill>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vMerge="1">
                  <a:txBody>
                    <a:bodyPr/>
                    <a:lstStyle/>
                    <a:p>
                      <a:endParaRPr lang="en-US" dirty="0"/>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60000"/>
                        <a:lumOff val="40000"/>
                      </a:schemeClr>
                    </a:solidFill>
                  </a:tcPr>
                </a:tc>
              </a:tr>
            </a:tbl>
          </a:graphicData>
        </a:graphic>
      </p:graphicFrame>
      <p:graphicFrame>
        <p:nvGraphicFramePr>
          <p:cNvPr id="9" name="Table 8"/>
          <p:cNvGraphicFramePr>
            <a:graphicFrameLocks noGrp="1"/>
          </p:cNvGraphicFramePr>
          <p:nvPr>
            <p:extLst/>
          </p:nvPr>
        </p:nvGraphicFramePr>
        <p:xfrm>
          <a:off x="406400" y="76200"/>
          <a:ext cx="11277600" cy="6650219"/>
        </p:xfrm>
        <a:graphic>
          <a:graphicData uri="http://schemas.openxmlformats.org/drawingml/2006/table">
            <a:tbl>
              <a:tblPr firstRow="1" firstCol="1" bandRow="1"/>
              <a:tblGrid>
                <a:gridCol w="4144760"/>
                <a:gridCol w="3951980"/>
                <a:gridCol w="3180860"/>
              </a:tblGrid>
              <a:tr h="365760">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algn="ctr" rtl="1">
                        <a:lnSpc>
                          <a:spcPct val="90000"/>
                        </a:lnSpc>
                        <a:spcAft>
                          <a:spcPts val="0"/>
                        </a:spcAft>
                      </a:pPr>
                      <a:r>
                        <a:rPr lang="fa-IR" sz="2700" dirty="0">
                          <a:effectLst/>
                          <a:latin typeface="Adobe Arabic" pitchFamily="18" charset="-78"/>
                          <a:cs typeface="B Homa" panose="00000400000000000000" pitchFamily="2" charset="-78"/>
                        </a:rPr>
                        <a:t>طرح</a:t>
                      </a:r>
                      <a:endParaRPr lang="en-US" sz="2700" dirty="0">
                        <a:effectLst/>
                        <a:latin typeface="Adobe Arabic" pitchFamily="18" charset="-78"/>
                        <a:ea typeface="Calibri" panose="020F0502020204030204" pitchFamily="34" charset="0"/>
                        <a:cs typeface="B Homa" panose="00000400000000000000" pitchFamily="2" charset="-78"/>
                      </a:endParaRPr>
                    </a:p>
                  </a:txBody>
                  <a:tcPr marL="63423" marR="63423" marT="0" marB="0">
                    <a:lnL w="38100" cap="flat" cmpd="sng" algn="ctr">
                      <a:solidFill>
                        <a:sysClr val="windowText" lastClr="000000"/>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75000"/>
                      </a:srgbClr>
                    </a:solidFill>
                  </a:tcPr>
                </a:tc>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algn="ctr" rtl="1">
                        <a:lnSpc>
                          <a:spcPct val="90000"/>
                        </a:lnSpc>
                        <a:spcAft>
                          <a:spcPts val="0"/>
                        </a:spcAft>
                      </a:pPr>
                      <a:r>
                        <a:rPr lang="fa-IR" sz="2700" dirty="0">
                          <a:effectLst/>
                          <a:latin typeface="Adobe Arabic" pitchFamily="18" charset="-78"/>
                          <a:cs typeface="B Homa" panose="00000400000000000000" pitchFamily="2" charset="-78"/>
                        </a:rPr>
                        <a:t>برنامه</a:t>
                      </a:r>
                      <a:endParaRPr lang="en-US" sz="2700" dirty="0">
                        <a:effectLst/>
                        <a:latin typeface="Adobe Arabic" pitchFamily="18" charset="-78"/>
                        <a:ea typeface="Calibri" panose="020F0502020204030204" pitchFamily="34" charset="0"/>
                        <a:cs typeface="B Homa" panose="00000400000000000000" pitchFamily="2" charset="-78"/>
                      </a:endParaRPr>
                    </a:p>
                  </a:txBody>
                  <a:tcPr marL="63423" marR="63423" marT="0" marB="0">
                    <a:lnL w="38100" cap="flat" cmpd="sng" algn="ctr">
                      <a:solidFill>
                        <a:sysClr val="windowText" lastClr="000000"/>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75000"/>
                      </a:srgbClr>
                    </a:solidFill>
                  </a:tcPr>
                </a:tc>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algn="ctr" rtl="1">
                        <a:lnSpc>
                          <a:spcPct val="90000"/>
                        </a:lnSpc>
                        <a:spcAft>
                          <a:spcPts val="0"/>
                        </a:spcAft>
                      </a:pPr>
                      <a:r>
                        <a:rPr lang="fa-IR" sz="2700" dirty="0">
                          <a:effectLst/>
                          <a:latin typeface="Adobe Arabic" pitchFamily="18" charset="-78"/>
                          <a:cs typeface="B Homa" panose="00000400000000000000" pitchFamily="2" charset="-78"/>
                        </a:rPr>
                        <a:t>استراتژی </a:t>
                      </a:r>
                      <a:endParaRPr lang="en-US" sz="2700" dirty="0">
                        <a:effectLst/>
                        <a:latin typeface="Adobe Arabic" pitchFamily="18" charset="-78"/>
                        <a:ea typeface="Calibri" panose="020F0502020204030204" pitchFamily="34" charset="0"/>
                        <a:cs typeface="B Homa" panose="00000400000000000000" pitchFamily="2" charset="-78"/>
                      </a:endParaRPr>
                    </a:p>
                  </a:txBody>
                  <a:tcPr marL="63423" marR="63423" marT="0" marB="0">
                    <a:lnL w="38100" cap="flat" cmpd="sng" algn="ctr">
                      <a:solidFill>
                        <a:sysClr val="windowText" lastClr="000000"/>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75000"/>
                      </a:srgbClr>
                    </a:solidFill>
                  </a:tcPr>
                </a:tc>
              </a:tr>
              <a:tr h="1924981">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حمایت از توسعه بخش خودرو</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حمایت از توسعه بخش شیمیایی</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حمایت از بخش دریایی</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حمایت از توسعه بخش پوشاک و پارچه</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حمایت از توسعه بخش زراعتی</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حمایت از توسعه بخش سبز</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38100" cap="flat" cmpd="sng" algn="ctr">
                      <a:solidFill>
                        <a:sysClr val="windowText" lastClr="000000"/>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بخش های کلیدی که باعث ترویج رشد اقتصادی و ایجاد شغل میشود</a:t>
                      </a:r>
                    </a:p>
                  </a:txBody>
                  <a:tcPr marL="61093" marR="61093" marT="0" marB="0" anchor="ctr">
                    <a:lnL w="12700" cmpd="sng">
                      <a:solidFill>
                        <a:srgbClr val="A5A5A5"/>
                      </a:solidFill>
                    </a:lnL>
                    <a:lnR w="12700" cmpd="sng">
                      <a:solidFill>
                        <a:srgbClr val="A5A5A5"/>
                      </a:solidFill>
                    </a:lnR>
                    <a:lnT w="38100" cap="flat" cmpd="sng" algn="ctr">
                      <a:solidFill>
                        <a:sysClr val="windowText" lastClr="000000"/>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rowSpan="5">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0" lvl="0" indent="0" algn="r" rtl="1">
                        <a:lnSpc>
                          <a:spcPct val="90000"/>
                        </a:lnSpc>
                        <a:spcBef>
                          <a:spcPts val="1200"/>
                        </a:spcBef>
                        <a:spcAft>
                          <a:spcPts val="0"/>
                        </a:spcAft>
                        <a:buFontTx/>
                        <a:buNone/>
                      </a:pPr>
                      <a:r>
                        <a:rPr lang="fa-IR" sz="2100" b="1" kern="0" dirty="0" smtClean="0">
                          <a:effectLst/>
                          <a:latin typeface="Adobe Arabic" pitchFamily="18" charset="-78"/>
                          <a:cs typeface="Adobe Arabic" pitchFamily="18" charset="-78"/>
                        </a:rPr>
                        <a:t>سرمایه گذاری و توسعه بخش</a:t>
                      </a:r>
                    </a:p>
                  </a:txBody>
                  <a:tcPr marL="61093" marR="61093" marT="0" marB="0" anchor="ctr">
                    <a:lnL w="12700" cmpd="sng">
                      <a:solidFill>
                        <a:srgbClr val="A5A5A5"/>
                      </a:solidFill>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r>
              <a:tr h="292608">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فراهم اوری  حمایت در اقتصاد غیر رسمی</a:t>
                      </a:r>
                    </a:p>
                  </a:txBody>
                  <a:tcPr marL="61093" marR="61093" marT="0" marB="0" anchor="ctr">
                    <a:lnL w="38100" cap="flat" cmpd="sng" algn="ctr">
                      <a:solidFill>
                        <a:sysClr val="windowText" lastClr="000000"/>
                      </a:solidFill>
                      <a:prstDash val="solid"/>
                      <a:round/>
                      <a:headEnd type="none" w="med" len="med"/>
                      <a:tailEnd type="none" w="med" len="med"/>
                    </a:lnL>
                    <a:lnR w="12700" cap="flat" cmpd="sng" algn="ctr">
                      <a:solidFill>
                        <a:sysClr val="window" lastClr="FFFFFF">
                          <a:lumMod val="65000"/>
                        </a:sysClr>
                      </a:solidFill>
                      <a:prstDash val="solid"/>
                      <a:round/>
                      <a:headEnd type="none" w="med" len="med"/>
                      <a:tailEnd type="none" w="med" len="med"/>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مدیریت اقتصاد غیر رسمی</a:t>
                      </a:r>
                    </a:p>
                  </a:txBody>
                  <a:tcPr marL="61093" marR="61093" marT="0" marB="0" anchor="ctr">
                    <a:lnL w="12700" cap="flat" cmpd="sng" algn="ctr">
                      <a:solidFill>
                        <a:sysClr val="window" lastClr="FFFFFF">
                          <a:lumMod val="65000"/>
                        </a:sysClr>
                      </a:solidFill>
                      <a:prstDash val="solid"/>
                      <a:round/>
                      <a:headEnd type="none" w="med" len="med"/>
                      <a:tailEnd type="none" w="med" len="med"/>
                    </a:lnL>
                    <a:lnR w="12700" cap="flat" cmpd="sng" algn="ctr">
                      <a:solidFill>
                        <a:sysClr val="window" lastClr="FFFFFF">
                          <a:lumMod val="65000"/>
                        </a:sysClr>
                      </a:solidFill>
                      <a:prstDash val="solid"/>
                      <a:round/>
                      <a:headEnd type="none" w="med" len="med"/>
                      <a:tailEnd type="none" w="med" len="med"/>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vMerge="1">
                  <a:txBody>
                    <a:bodyPr/>
                    <a:lstStyle/>
                    <a:p>
                      <a:pPr marL="0" lvl="0" indent="0" algn="r" rtl="1">
                        <a:lnSpc>
                          <a:spcPct val="107000"/>
                        </a:lnSpc>
                        <a:spcBef>
                          <a:spcPts val="1200"/>
                        </a:spcBef>
                        <a:spcAft>
                          <a:spcPts val="0"/>
                        </a:spcAft>
                        <a:buFontTx/>
                        <a:buNone/>
                      </a:pPr>
                      <a:endParaRPr lang="en-US" sz="1600" b="0" kern="0" dirty="0">
                        <a:effectLst/>
                        <a:latin typeface="Adobe Arabic" pitchFamily="18" charset="-78"/>
                        <a:cs typeface="Adobe Arabic" pitchFamily="18" charset="-78"/>
                      </a:endParaRPr>
                    </a:p>
                  </a:txBody>
                  <a:tcPr marL="45820" marR="45820" marT="0" marB="0" anchor="ctr">
                    <a:lnL w="12700" cap="flat" cmpd="sng" algn="ctr">
                      <a:solidFill>
                        <a:schemeClr val="bg1">
                          <a:lumMod val="65000"/>
                        </a:schemeClr>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4">
                        <a:lumMod val="40000"/>
                        <a:lumOff val="60000"/>
                      </a:schemeClr>
                    </a:solidFill>
                  </a:tcPr>
                </a:tc>
              </a:tr>
              <a:tr h="619083">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افزایش تسهیلات</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فراهم اوردن سکویی برای فروش محصولات</a:t>
                      </a:r>
                    </a:p>
                  </a:txBody>
                  <a:tcPr marL="61093" marR="61093" marT="0" marB="0" anchor="ctr">
                    <a:lnL w="38100" cap="flat" cmpd="sng" algn="ctr">
                      <a:solidFill>
                        <a:sysClr val="windowText" lastClr="000000"/>
                      </a:solidFill>
                      <a:prstDash val="solid"/>
                      <a:round/>
                      <a:headEnd type="none" w="med" len="med"/>
                      <a:tailEnd type="none" w="med" len="med"/>
                    </a:lnL>
                    <a:lnR w="12700" cap="flat" cmpd="sng" algn="ctr">
                      <a:solidFill>
                        <a:sysClr val="window" lastClr="FFFFFF">
                          <a:lumMod val="65000"/>
                        </a:sysClr>
                      </a:solidFill>
                      <a:prstDash val="solid"/>
                      <a:round/>
                      <a:headEnd type="none" w="med" len="med"/>
                      <a:tailEnd type="none" w="med" len="med"/>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مدیریت  محصولات جدید</a:t>
                      </a:r>
                    </a:p>
                  </a:txBody>
                  <a:tcPr marL="61093" marR="61093" marT="0" marB="0" anchor="ctr">
                    <a:lnL w="12700" cap="flat" cmpd="sng" algn="ctr">
                      <a:solidFill>
                        <a:sysClr val="window" lastClr="FFFFFF">
                          <a:lumMod val="65000"/>
                        </a:sysClr>
                      </a:solidFill>
                      <a:prstDash val="solid"/>
                      <a:round/>
                      <a:headEnd type="none" w="med" len="med"/>
                      <a:tailEnd type="none" w="med" len="med"/>
                    </a:lnL>
                    <a:lnR w="12700" cap="flat" cmpd="sng" algn="ctr">
                      <a:solidFill>
                        <a:sysClr val="window" lastClr="FFFFFF">
                          <a:lumMod val="65000"/>
                        </a:sysClr>
                      </a:solidFill>
                      <a:prstDash val="solid"/>
                      <a:round/>
                      <a:headEnd type="none" w="med" len="med"/>
                      <a:tailEnd type="none" w="med" len="med"/>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vMerge="1">
                  <a:txBody>
                    <a:bodyPr/>
                    <a:lstStyle/>
                    <a:p>
                      <a:pPr marL="0" lvl="0" indent="0" algn="r" rtl="1">
                        <a:lnSpc>
                          <a:spcPct val="107000"/>
                        </a:lnSpc>
                        <a:spcBef>
                          <a:spcPts val="1200"/>
                        </a:spcBef>
                        <a:spcAft>
                          <a:spcPts val="0"/>
                        </a:spcAft>
                        <a:buFontTx/>
                        <a:buNone/>
                      </a:pPr>
                      <a:endParaRPr lang="en-US" sz="1600" b="0" kern="0" dirty="0">
                        <a:effectLst/>
                        <a:latin typeface="Adobe Arabic" pitchFamily="18" charset="-78"/>
                        <a:cs typeface="Adobe Arabic" pitchFamily="18" charset="-78"/>
                      </a:endParaRPr>
                    </a:p>
                  </a:txBody>
                  <a:tcPr marL="45820" marR="45820" marT="0" marB="0" anchor="ctr">
                    <a:lnL w="12700" cap="flat" cmpd="sng" algn="ctr">
                      <a:solidFill>
                        <a:schemeClr val="bg1">
                          <a:lumMod val="65000"/>
                        </a:schemeClr>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4">
                        <a:lumMod val="40000"/>
                        <a:lumOff val="60000"/>
                      </a:schemeClr>
                    </a:solidFill>
                  </a:tcPr>
                </a:tc>
              </a:tr>
              <a:tr h="292608">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مشارکت بخش های خصوصی و عمومی</a:t>
                      </a:r>
                    </a:p>
                  </a:txBody>
                  <a:tcPr marL="61093" marR="61093" marT="0" marB="0" anchor="ctr">
                    <a:lnL w="38100" cap="flat" cmpd="sng" algn="ctr">
                      <a:solidFill>
                        <a:sysClr val="windowText" lastClr="000000"/>
                      </a:solidFill>
                      <a:prstDash val="solid"/>
                      <a:round/>
                      <a:headEnd type="none" w="med" len="med"/>
                      <a:tailEnd type="none" w="med" len="med"/>
                    </a:lnL>
                    <a:lnR w="12700" cap="flat" cmpd="sng" algn="ctr">
                      <a:solidFill>
                        <a:sysClr val="window" lastClr="FFFFFF">
                          <a:lumMod val="65000"/>
                        </a:sysClr>
                      </a:solidFill>
                      <a:prstDash val="solid"/>
                      <a:round/>
                      <a:headEnd type="none" w="med" len="med"/>
                      <a:tailEnd type="none" w="med" len="med"/>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توسعه سرمایه گذاری</a:t>
                      </a:r>
                    </a:p>
                  </a:txBody>
                  <a:tcPr marL="61093" marR="61093" marT="0" marB="0" anchor="ctr">
                    <a:lnL w="12700" cap="flat" cmpd="sng" algn="ctr">
                      <a:solidFill>
                        <a:sysClr val="window" lastClr="FFFFFF">
                          <a:lumMod val="65000"/>
                        </a:sysClr>
                      </a:solidFill>
                      <a:prstDash val="solid"/>
                      <a:round/>
                      <a:headEnd type="none" w="med" len="med"/>
                      <a:tailEnd type="none" w="med" len="med"/>
                    </a:lnL>
                    <a:lnR w="12700" cap="flat" cmpd="sng" algn="ctr">
                      <a:solidFill>
                        <a:sysClr val="window" lastClr="FFFFFF">
                          <a:lumMod val="65000"/>
                        </a:sysClr>
                      </a:solidFill>
                      <a:prstDash val="solid"/>
                      <a:round/>
                      <a:headEnd type="none" w="med" len="med"/>
                      <a:tailEnd type="none" w="med" len="med"/>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vMerge="1">
                  <a:txBody>
                    <a:bodyPr/>
                    <a:lstStyle/>
                    <a:p>
                      <a:endParaRPr lang="en-US"/>
                    </a:p>
                  </a:txBody>
                  <a:tcPr/>
                </a:tc>
              </a:tr>
              <a:tr h="945557">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ارتباطات و بازاریابی</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طرح های استراتژیک</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توسعه تماشاچی</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حمایت از بازاریابی و فیلم های محلی و اقتصاد رسانه ای دیجتال</a:t>
                      </a:r>
                    </a:p>
                  </a:txBody>
                  <a:tcPr marL="61093" marR="61093" marT="0" marB="0" anchor="ctr">
                    <a:lnL w="12700" cmpd="sng">
                      <a:solidFill>
                        <a:srgbClr val="A5A5A5"/>
                      </a:solidFill>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vMerge="1">
                  <a:txBody>
                    <a:bodyPr/>
                    <a:lstStyle/>
                    <a:p>
                      <a:pPr marL="0" lvl="0" indent="0" algn="r" rtl="1">
                        <a:lnSpc>
                          <a:spcPct val="107000"/>
                        </a:lnSpc>
                        <a:spcBef>
                          <a:spcPts val="1200"/>
                        </a:spcBef>
                        <a:spcAft>
                          <a:spcPts val="0"/>
                        </a:spcAft>
                        <a:buFontTx/>
                        <a:buNone/>
                      </a:pPr>
                      <a:endParaRPr lang="en-US" sz="1600" b="0" kern="0" dirty="0">
                        <a:effectLst/>
                        <a:latin typeface="Adobe Arabic" pitchFamily="18" charset="-78"/>
                        <a:cs typeface="Adobe Arabic" pitchFamily="18" charset="-78"/>
                      </a:endParaRPr>
                    </a:p>
                  </a:txBody>
                  <a:tcPr marL="45820" marR="45820" marT="0" marB="0" anchor="ctr">
                    <a:lnR w="381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40000"/>
                        <a:lumOff val="60000"/>
                      </a:schemeClr>
                    </a:solidFill>
                  </a:tcPr>
                </a:tc>
              </a:tr>
              <a:tr h="1272032">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به روز رسانی مسکن غیر رسمی</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تهیه خدمات برای به روز رسانی مسکن غیر رسمی</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دسترسی به زمین برای مسکن سازی</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اعطای تسهیلات مسکن</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38100" cap="flat" cmpd="sng" algn="ctr">
                      <a:solidFill>
                        <a:sysClr val="windowText" lastClr="000000"/>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توسعه مجتمع مسکونی جدید</a:t>
                      </a:r>
                    </a:p>
                  </a:txBody>
                  <a:tcPr marL="61093" marR="61093" marT="0" marB="0" anchor="ctr">
                    <a:lnL w="12700" cmpd="sng">
                      <a:solidFill>
                        <a:srgbClr val="A5A5A5"/>
                      </a:solidFill>
                    </a:lnL>
                    <a:lnR w="12700" cmpd="sng">
                      <a:solidFill>
                        <a:srgbClr val="A5A5A5"/>
                      </a:solidFill>
                    </a:lnR>
                    <a:lnT w="38100" cap="flat" cmpd="sng" algn="ctr">
                      <a:solidFill>
                        <a:sysClr val="windowText" lastClr="000000"/>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rowSpan="4">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0" lvl="0" indent="0" algn="r" rtl="1">
                        <a:lnSpc>
                          <a:spcPct val="90000"/>
                        </a:lnSpc>
                        <a:spcBef>
                          <a:spcPts val="1200"/>
                        </a:spcBef>
                        <a:spcAft>
                          <a:spcPts val="0"/>
                        </a:spcAft>
                        <a:buFontTx/>
                        <a:buNone/>
                      </a:pPr>
                      <a:r>
                        <a:rPr lang="fa-IR" sz="2100" b="1" kern="0" dirty="0" smtClean="0">
                          <a:effectLst/>
                          <a:latin typeface="Adobe Arabic" pitchFamily="18" charset="-78"/>
                          <a:cs typeface="Adobe Arabic" pitchFamily="18" charset="-78"/>
                        </a:rPr>
                        <a:t>زیر ساخت و نیاز های خدمات خانگی</a:t>
                      </a:r>
                    </a:p>
                  </a:txBody>
                  <a:tcPr marL="61093" marR="61093" marT="0" marB="0" anchor="ctr">
                    <a:lnL w="12700" cmpd="sng">
                      <a:solidFill>
                        <a:srgbClr val="A5A5A5"/>
                      </a:solidFill>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r>
              <a:tr h="317411">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smtClean="0">
                          <a:solidFill>
                            <a:schemeClr val="tx1"/>
                          </a:solidFill>
                          <a:effectLst/>
                          <a:latin typeface="Adobe Arabic" pitchFamily="18" charset="-78"/>
                          <a:ea typeface="Times New Roman" panose="02020603050405020304" pitchFamily="18" charset="0"/>
                          <a:cs typeface="Adobe Arabic" pitchFamily="18" charset="-78"/>
                        </a:rPr>
                        <a:t>مدیریت هتل ها</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استراتژی خانه های اجاره ای</a:t>
                      </a:r>
                    </a:p>
                  </a:txBody>
                  <a:tcPr marL="61093" marR="61093" marT="0" marB="0" anchor="ctr">
                    <a:lnL w="12700" cmpd="sng">
                      <a:solidFill>
                        <a:srgbClr val="A5A5A5"/>
                      </a:solidFill>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vMerge="1">
                  <a:txBody>
                    <a:bodyPr/>
                    <a:lstStyle/>
                    <a:p>
                      <a:pPr marL="0" lvl="0" indent="0" algn="r" rtl="1">
                        <a:lnSpc>
                          <a:spcPct val="90000"/>
                        </a:lnSpc>
                        <a:spcBef>
                          <a:spcPts val="1200"/>
                        </a:spcBef>
                        <a:spcAft>
                          <a:spcPts val="0"/>
                        </a:spcAft>
                        <a:buFontTx/>
                        <a:buNone/>
                      </a:pPr>
                      <a:endParaRPr lang="fa-IR" sz="1600" b="1" kern="0" dirty="0" smtClean="0">
                        <a:effectLst/>
                        <a:latin typeface="Adobe Arabic" pitchFamily="18" charset="-78"/>
                        <a:cs typeface="Adobe Arabic" pitchFamily="18" charset="-78"/>
                      </a:endParaRPr>
                    </a:p>
                  </a:txBody>
                  <a:tcPr marL="45820" marR="45820" marT="0" marB="0"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40000"/>
                        <a:lumOff val="60000"/>
                      </a:schemeClr>
                    </a:solidFill>
                  </a:tcPr>
                </a:tc>
              </a:tr>
              <a:tr h="317411">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smtClean="0">
                          <a:solidFill>
                            <a:schemeClr val="tx1"/>
                          </a:solidFill>
                          <a:effectLst/>
                          <a:latin typeface="Adobe Arabic" pitchFamily="18" charset="-78"/>
                          <a:ea typeface="Times New Roman" panose="02020603050405020304" pitchFamily="18" charset="0"/>
                          <a:cs typeface="Adobe Arabic" pitchFamily="18" charset="-78"/>
                        </a:rPr>
                        <a:t>تسهیلات  مالی</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smtClean="0">
                          <a:solidFill>
                            <a:schemeClr val="tx1"/>
                          </a:solidFill>
                          <a:effectLst/>
                          <a:latin typeface="Adobe Arabic" pitchFamily="18" charset="-78"/>
                          <a:ea typeface="Times New Roman" panose="02020603050405020304" pitchFamily="18" charset="0"/>
                          <a:cs typeface="Adobe Arabic" pitchFamily="18" charset="-78"/>
                        </a:rPr>
                        <a:t>تسهیلات سند دار کردن خانه ها</a:t>
                      </a:r>
                    </a:p>
                  </a:txBody>
                  <a:tcPr marL="61093" marR="61093" marT="0" marB="0" anchor="ctr">
                    <a:lnL w="12700" cmpd="sng">
                      <a:solidFill>
                        <a:srgbClr val="A5A5A5"/>
                      </a:solidFill>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vMerge="1">
                  <a:txBody>
                    <a:bodyPr/>
                    <a:lstStyle/>
                    <a:p>
                      <a:endParaRPr lang="en-US" dirty="0"/>
                    </a:p>
                  </a:txBody>
                  <a:tcPr/>
                </a:tc>
              </a:tr>
              <a:tr h="292608">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تاسیس برنامه مدیریت دارایی</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مدیریت دارایی</a:t>
                      </a:r>
                    </a:p>
                  </a:txBody>
                  <a:tcPr marL="61093" marR="61093" marT="0" marB="0" anchor="ctr">
                    <a:lnL w="12700" cmpd="sng">
                      <a:solidFill>
                        <a:srgbClr val="A5A5A5"/>
                      </a:solidFill>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vMerge="1">
                  <a:txBody>
                    <a:bodyPr/>
                    <a:lstStyle/>
                    <a:p>
                      <a:pPr marL="0" lvl="0" indent="0" algn="r" rtl="1">
                        <a:lnSpc>
                          <a:spcPct val="90000"/>
                        </a:lnSpc>
                        <a:spcBef>
                          <a:spcPts val="1200"/>
                        </a:spcBef>
                        <a:spcAft>
                          <a:spcPts val="0"/>
                        </a:spcAft>
                        <a:buFontTx/>
                        <a:buNone/>
                      </a:pPr>
                      <a:endParaRPr lang="fa-IR" sz="1600" b="1" kern="0" dirty="0" smtClean="0">
                        <a:effectLst/>
                        <a:latin typeface="Adobe Arabic" pitchFamily="18" charset="-78"/>
                        <a:cs typeface="Adobe Arabic" pitchFamily="18" charset="-78"/>
                      </a:endParaRPr>
                    </a:p>
                  </a:txBody>
                  <a:tcPr marL="45820" marR="45820" marT="0" marB="0"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40000"/>
                        <a:lumOff val="60000"/>
                      </a:schemeClr>
                    </a:solidFill>
                  </a:tcPr>
                </a:tc>
              </a:tr>
            </a:tbl>
          </a:graphicData>
        </a:graphic>
      </p:graphicFrame>
      <p:graphicFrame>
        <p:nvGraphicFramePr>
          <p:cNvPr id="10" name="Table 9"/>
          <p:cNvGraphicFramePr>
            <a:graphicFrameLocks noGrp="1"/>
          </p:cNvGraphicFramePr>
          <p:nvPr>
            <p:extLst/>
          </p:nvPr>
        </p:nvGraphicFramePr>
        <p:xfrm>
          <a:off x="304801" y="482601"/>
          <a:ext cx="11618260" cy="5854657"/>
        </p:xfrm>
        <a:graphic>
          <a:graphicData uri="http://schemas.openxmlformats.org/drawingml/2006/table">
            <a:tbl>
              <a:tblPr firstRow="1" firstCol="1" bandRow="1"/>
              <a:tblGrid>
                <a:gridCol w="3934288"/>
                <a:gridCol w="3934288"/>
                <a:gridCol w="3749684"/>
              </a:tblGrid>
              <a:tr h="365760">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algn="ctr" rtl="1">
                        <a:lnSpc>
                          <a:spcPct val="90000"/>
                        </a:lnSpc>
                        <a:spcAft>
                          <a:spcPts val="0"/>
                        </a:spcAft>
                      </a:pPr>
                      <a:r>
                        <a:rPr lang="fa-IR" sz="2700" dirty="0">
                          <a:effectLst/>
                          <a:latin typeface="Adobe Arabic" pitchFamily="18" charset="-78"/>
                          <a:cs typeface="B Homa" panose="00000400000000000000" pitchFamily="2" charset="-78"/>
                        </a:rPr>
                        <a:t>طرح</a:t>
                      </a:r>
                      <a:endParaRPr lang="en-US" sz="2700" dirty="0">
                        <a:effectLst/>
                        <a:latin typeface="Adobe Arabic" pitchFamily="18" charset="-78"/>
                        <a:ea typeface="Calibri" panose="020F0502020204030204" pitchFamily="34" charset="0"/>
                        <a:cs typeface="B Homa" panose="00000400000000000000" pitchFamily="2" charset="-78"/>
                      </a:endParaRPr>
                    </a:p>
                  </a:txBody>
                  <a:tcPr marL="63423" marR="63423" marT="0" marB="0">
                    <a:lnL w="38100" cap="flat" cmpd="sng" algn="ctr">
                      <a:solidFill>
                        <a:sysClr val="windowText" lastClr="000000"/>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75000"/>
                      </a:srgbClr>
                    </a:solidFill>
                  </a:tcPr>
                </a:tc>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algn="ctr" rtl="1">
                        <a:lnSpc>
                          <a:spcPct val="90000"/>
                        </a:lnSpc>
                        <a:spcAft>
                          <a:spcPts val="0"/>
                        </a:spcAft>
                      </a:pPr>
                      <a:r>
                        <a:rPr lang="fa-IR" sz="2700" dirty="0">
                          <a:effectLst/>
                          <a:latin typeface="Adobe Arabic" pitchFamily="18" charset="-78"/>
                          <a:cs typeface="B Homa" panose="00000400000000000000" pitchFamily="2" charset="-78"/>
                        </a:rPr>
                        <a:t>برنامه</a:t>
                      </a:r>
                      <a:endParaRPr lang="en-US" sz="2700" dirty="0">
                        <a:effectLst/>
                        <a:latin typeface="Adobe Arabic" pitchFamily="18" charset="-78"/>
                        <a:ea typeface="Calibri" panose="020F0502020204030204" pitchFamily="34" charset="0"/>
                        <a:cs typeface="B Homa" panose="00000400000000000000" pitchFamily="2" charset="-78"/>
                      </a:endParaRPr>
                    </a:p>
                  </a:txBody>
                  <a:tcPr marL="63423" marR="63423" marT="0" marB="0">
                    <a:lnL w="38100" cap="flat" cmpd="sng" algn="ctr">
                      <a:solidFill>
                        <a:sysClr val="windowText" lastClr="000000"/>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75000"/>
                      </a:srgbClr>
                    </a:solidFill>
                  </a:tcPr>
                </a:tc>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algn="ctr" rtl="1">
                        <a:lnSpc>
                          <a:spcPct val="90000"/>
                        </a:lnSpc>
                        <a:spcAft>
                          <a:spcPts val="0"/>
                        </a:spcAft>
                      </a:pPr>
                      <a:r>
                        <a:rPr lang="fa-IR" sz="2700" dirty="0">
                          <a:effectLst/>
                          <a:latin typeface="Adobe Arabic" pitchFamily="18" charset="-78"/>
                          <a:cs typeface="B Homa" panose="00000400000000000000" pitchFamily="2" charset="-78"/>
                        </a:rPr>
                        <a:t>استراتژی </a:t>
                      </a:r>
                      <a:endParaRPr lang="en-US" sz="2700" dirty="0">
                        <a:effectLst/>
                        <a:latin typeface="Adobe Arabic" pitchFamily="18" charset="-78"/>
                        <a:ea typeface="Calibri" panose="020F0502020204030204" pitchFamily="34" charset="0"/>
                        <a:cs typeface="B Homa" panose="00000400000000000000" pitchFamily="2" charset="-78"/>
                      </a:endParaRPr>
                    </a:p>
                  </a:txBody>
                  <a:tcPr marL="63423" marR="63423" marT="0" marB="0">
                    <a:lnL w="38100" cap="flat" cmpd="sng" algn="ctr">
                      <a:solidFill>
                        <a:sysClr val="windowText" lastClr="000000"/>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75000"/>
                      </a:srgbClr>
                    </a:solidFill>
                  </a:tcPr>
                </a:tc>
              </a:tr>
              <a:tr h="1145159">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برنامه جلوگیری از جرم</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برنامه ریزی و طرح ترافیک</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انجام  استراتژی اعمال قانون</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38100" cap="flat" cmpd="sng" algn="ctr">
                      <a:solidFill>
                        <a:sysClr val="windowText" lastClr="000000"/>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جلوگیری از جرم مدیریت ترافیک و انجام آیین‌نامه ها</a:t>
                      </a:r>
                    </a:p>
                  </a:txBody>
                  <a:tcPr marL="61093" marR="61093" marT="0" marB="0" anchor="ctr">
                    <a:lnL w="12700" cmpd="sng">
                      <a:solidFill>
                        <a:srgbClr val="A5A5A5"/>
                      </a:solidFill>
                    </a:lnL>
                    <a:lnR w="12700" cmpd="sng">
                      <a:solidFill>
                        <a:srgbClr val="A5A5A5"/>
                      </a:solidFill>
                    </a:lnR>
                    <a:lnT w="38100" cap="flat" cmpd="sng" algn="ctr">
                      <a:solidFill>
                        <a:sysClr val="windowText" lastClr="000000"/>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rowSpan="4">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0" lvl="0" indent="0" algn="r" rtl="1">
                        <a:lnSpc>
                          <a:spcPct val="90000"/>
                        </a:lnSpc>
                        <a:spcBef>
                          <a:spcPts val="1200"/>
                        </a:spcBef>
                        <a:spcAft>
                          <a:spcPts val="0"/>
                        </a:spcAft>
                        <a:buFontTx/>
                        <a:buNone/>
                      </a:pPr>
                      <a:r>
                        <a:rPr lang="fa-IR" sz="2100" b="1" kern="0" dirty="0" smtClean="0">
                          <a:effectLst/>
                          <a:latin typeface="Adobe Arabic" pitchFamily="18" charset="-78"/>
                          <a:cs typeface="Adobe Arabic" pitchFamily="18" charset="-78"/>
                        </a:rPr>
                        <a:t>بهبود ایمنی شهروندان</a:t>
                      </a:r>
                    </a:p>
                  </a:txBody>
                  <a:tcPr marL="61093" marR="61093" marT="0" marB="0" anchor="ctr">
                    <a:lnL w="12700" cmpd="sng">
                      <a:solidFill>
                        <a:srgbClr val="A5A5A5"/>
                      </a:solidFill>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r>
              <a:tr h="1823381">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برنامه  ریزی و انجام فعالیت های وابسته به سیاست اجتماعی برای حمایت  از جلوگیری از جرم در موازات با برنامه های ایمنی</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انجام موثر برنامه های توسعه یافته اجتمعی</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برنامه ریزی و انجام فعالیت های وابسته به مشارکت جمعی در ایمنی شهر</a:t>
                      </a:r>
                    </a:p>
                  </a:txBody>
                  <a:tcPr marL="61093" marR="61093" marT="0" marB="0" anchor="ctr">
                    <a:lnL w="38100" cap="flat" cmpd="sng" algn="ctr">
                      <a:solidFill>
                        <a:sysClr val="windowText" lastClr="000000"/>
                      </a:solidFill>
                      <a:prstDash val="solid"/>
                      <a:round/>
                      <a:headEnd type="none" w="med" len="med"/>
                      <a:tailEnd type="none" w="med" len="med"/>
                    </a:lnL>
                    <a:lnR w="12700" cap="flat" cmpd="sng" algn="ctr">
                      <a:solidFill>
                        <a:sysClr val="window" lastClr="FFFFFF">
                          <a:lumMod val="65000"/>
                        </a:sysClr>
                      </a:solidFill>
                      <a:prstDash val="solid"/>
                      <a:round/>
                      <a:headEnd type="none" w="med" len="med"/>
                      <a:tailEnd type="none" w="med" len="med"/>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انجام استراتژی های جلوگیری از جرم و مدیریت  ایمنی</a:t>
                      </a:r>
                    </a:p>
                  </a:txBody>
                  <a:tcPr marL="61093" marR="61093" marT="0" marB="0" anchor="ctr">
                    <a:lnL w="12700" cap="flat" cmpd="sng" algn="ctr">
                      <a:solidFill>
                        <a:sysClr val="window" lastClr="FFFFFF">
                          <a:lumMod val="65000"/>
                        </a:sysClr>
                      </a:solidFill>
                      <a:prstDash val="solid"/>
                      <a:round/>
                      <a:headEnd type="none" w="med" len="med"/>
                      <a:tailEnd type="none" w="med" len="med"/>
                    </a:lnL>
                    <a:lnR w="12700" cap="flat" cmpd="sng" algn="ctr">
                      <a:solidFill>
                        <a:sysClr val="window" lastClr="FFFFFF">
                          <a:lumMod val="65000"/>
                        </a:sysClr>
                      </a:solidFill>
                      <a:prstDash val="solid"/>
                      <a:round/>
                      <a:headEnd type="none" w="med" len="med"/>
                      <a:tailEnd type="none" w="med" len="med"/>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vMerge="1">
                  <a:txBody>
                    <a:bodyPr/>
                    <a:lstStyle/>
                    <a:p>
                      <a:pPr marL="0" lvl="0" indent="0" algn="r" rtl="1">
                        <a:lnSpc>
                          <a:spcPct val="107000"/>
                        </a:lnSpc>
                        <a:spcBef>
                          <a:spcPts val="1200"/>
                        </a:spcBef>
                        <a:spcAft>
                          <a:spcPts val="0"/>
                        </a:spcAft>
                        <a:buFontTx/>
                        <a:buNone/>
                      </a:pPr>
                      <a:endParaRPr lang="en-US" sz="1600" b="0" kern="0" dirty="0">
                        <a:effectLst/>
                        <a:latin typeface="Adobe Arabic" pitchFamily="18" charset="-78"/>
                        <a:cs typeface="Adobe Arabic" pitchFamily="18" charset="-78"/>
                      </a:endParaRPr>
                    </a:p>
                  </a:txBody>
                  <a:tcPr marL="45820" marR="45820" marT="0" marB="0" anchor="ctr">
                    <a:lnL w="12700" cap="flat" cmpd="sng" algn="ctr">
                      <a:solidFill>
                        <a:schemeClr val="bg1">
                          <a:lumMod val="65000"/>
                        </a:schemeClr>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4">
                        <a:lumMod val="40000"/>
                        <a:lumOff val="60000"/>
                      </a:schemeClr>
                    </a:solidFill>
                  </a:tcPr>
                </a:tc>
              </a:tr>
              <a:tr h="1238165">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جمع بندی و اجرای برنامه های مدیریت بحران</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نصب دوربین  برای ناحیه شمال و جنوب و غرب و مرکز</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برنامه امادگی جامعه در خصوص  بحران ها</a:t>
                      </a:r>
                    </a:p>
                  </a:txBody>
                  <a:tcPr marL="61093" marR="61093" marT="0" marB="0" anchor="ctr">
                    <a:lnL w="38100" cap="flat" cmpd="sng" algn="ctr">
                      <a:solidFill>
                        <a:sysClr val="windowText" lastClr="000000"/>
                      </a:solidFill>
                      <a:prstDash val="solid"/>
                      <a:round/>
                      <a:headEnd type="none" w="med" len="med"/>
                      <a:tailEnd type="none" w="med" len="med"/>
                    </a:lnL>
                    <a:lnR w="12700" cap="flat" cmpd="sng" algn="ctr">
                      <a:solidFill>
                        <a:sysClr val="window" lastClr="FFFFFF">
                          <a:lumMod val="65000"/>
                        </a:sysClr>
                      </a:solidFill>
                      <a:prstDash val="solid"/>
                      <a:round/>
                      <a:headEnd type="none" w="med" len="med"/>
                      <a:tailEnd type="none" w="med" len="med"/>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بهبود ایمنی در ناحیه ی اتکوینی در حمایت از خدمات ضروری</a:t>
                      </a:r>
                    </a:p>
                  </a:txBody>
                  <a:tcPr marL="61093" marR="61093" marT="0" marB="0" anchor="ctr">
                    <a:lnL w="12700" cap="flat" cmpd="sng" algn="ctr">
                      <a:solidFill>
                        <a:sysClr val="window" lastClr="FFFFFF">
                          <a:lumMod val="65000"/>
                        </a:sysClr>
                      </a:solidFill>
                      <a:prstDash val="solid"/>
                      <a:round/>
                      <a:headEnd type="none" w="med" len="med"/>
                      <a:tailEnd type="none" w="med" len="med"/>
                    </a:lnL>
                    <a:lnR w="12700" cap="flat" cmpd="sng" algn="ctr">
                      <a:solidFill>
                        <a:sysClr val="window" lastClr="FFFFFF">
                          <a:lumMod val="65000"/>
                        </a:sysClr>
                      </a:solidFill>
                      <a:prstDash val="solid"/>
                      <a:round/>
                      <a:headEnd type="none" w="med" len="med"/>
                      <a:tailEnd type="none" w="med" len="med"/>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vMerge="1">
                  <a:txBody>
                    <a:bodyPr/>
                    <a:lstStyle/>
                    <a:p>
                      <a:pPr marL="0" lvl="0" indent="0" algn="r" rtl="1">
                        <a:lnSpc>
                          <a:spcPct val="107000"/>
                        </a:lnSpc>
                        <a:spcBef>
                          <a:spcPts val="1200"/>
                        </a:spcBef>
                        <a:spcAft>
                          <a:spcPts val="0"/>
                        </a:spcAft>
                        <a:buFontTx/>
                        <a:buNone/>
                      </a:pPr>
                      <a:endParaRPr lang="en-US" sz="1600" b="0" kern="0" dirty="0">
                        <a:effectLst/>
                        <a:latin typeface="Adobe Arabic" pitchFamily="18" charset="-78"/>
                        <a:cs typeface="Adobe Arabic" pitchFamily="18" charset="-78"/>
                      </a:endParaRPr>
                    </a:p>
                  </a:txBody>
                  <a:tcPr marL="45820" marR="45820" marT="0" marB="0" anchor="ctr">
                    <a:lnL w="12700" cap="flat" cmpd="sng" algn="ctr">
                      <a:solidFill>
                        <a:schemeClr val="bg1">
                          <a:lumMod val="65000"/>
                        </a:schemeClr>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4">
                        <a:lumMod val="40000"/>
                        <a:lumOff val="60000"/>
                      </a:schemeClr>
                    </a:solidFill>
                  </a:tcPr>
                </a:tc>
              </a:tr>
              <a:tr h="1272032">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برنامه جایگزین  سریع پاسخگو به شرایط</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بازدید مدارس از مراکز ا اتش نشانی</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ارائه تسهیلات اتشنشانی</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ساخت ایستگاه های اتش نشانی</a:t>
                      </a:r>
                    </a:p>
                  </a:txBody>
                  <a:tcPr marL="61093" marR="61093" marT="0" marB="0" anchor="ctr">
                    <a:lnL w="38100" cap="flat" cmpd="sng" algn="ctr">
                      <a:solidFill>
                        <a:sysClr val="windowText" lastClr="000000"/>
                      </a:solidFill>
                      <a:prstDash val="solid"/>
                      <a:round/>
                      <a:headEnd type="none" w="med" len="med"/>
                      <a:tailEnd type="none" w="med" len="med"/>
                    </a:lnL>
                    <a:lnR w="12700" cap="flat" cmpd="sng" algn="ctr">
                      <a:solidFill>
                        <a:sysClr val="window" lastClr="FFFFFF">
                          <a:lumMod val="65000"/>
                        </a:sysClr>
                      </a:solidFill>
                      <a:prstDash val="solid"/>
                      <a:round/>
                      <a:headEnd type="none" w="med" len="med"/>
                      <a:tailEnd type="none" w="med" len="med"/>
                    </a:lnR>
                    <a:lnT w="12700" cap="flat" cmpd="sng" algn="ctr">
                      <a:solidFill>
                        <a:sysClr val="window" lastClr="FFFFFF">
                          <a:lumMod val="65000"/>
                        </a:sysClr>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کاهش سوانح اتش سوزی</a:t>
                      </a:r>
                    </a:p>
                  </a:txBody>
                  <a:tcPr marL="61093" marR="61093" marT="0" marB="0" anchor="ctr">
                    <a:lnL w="12700" cap="flat" cmpd="sng" algn="ctr">
                      <a:solidFill>
                        <a:sysClr val="window" lastClr="FFFFFF">
                          <a:lumMod val="65000"/>
                        </a:sysClr>
                      </a:solidFill>
                      <a:prstDash val="solid"/>
                      <a:round/>
                      <a:headEnd type="none" w="med" len="med"/>
                      <a:tailEnd type="none" w="med" len="med"/>
                    </a:lnL>
                    <a:lnR w="12700" cap="flat" cmpd="sng" algn="ctr">
                      <a:solidFill>
                        <a:sysClr val="window" lastClr="FFFFFF">
                          <a:lumMod val="65000"/>
                        </a:sysClr>
                      </a:solidFill>
                      <a:prstDash val="solid"/>
                      <a:round/>
                      <a:headEnd type="none" w="med" len="med"/>
                      <a:tailEnd type="none" w="med" len="med"/>
                    </a:lnR>
                    <a:lnT w="12700" cap="flat" cmpd="sng" algn="ctr">
                      <a:solidFill>
                        <a:sysClr val="window" lastClr="FFFFFF">
                          <a:lumMod val="65000"/>
                        </a:sysClr>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vMerge="1">
                  <a:txBody>
                    <a:bodyPr/>
                    <a:lstStyle/>
                    <a:p>
                      <a:endParaRPr lang="en-US"/>
                    </a:p>
                  </a:txBody>
                  <a:tcPr/>
                </a:tc>
              </a:tr>
            </a:tbl>
          </a:graphicData>
        </a:graphic>
      </p:graphicFrame>
      <p:graphicFrame>
        <p:nvGraphicFramePr>
          <p:cNvPr id="11" name="Table 10"/>
          <p:cNvGraphicFramePr>
            <a:graphicFrameLocks noGrp="1"/>
          </p:cNvGraphicFramePr>
          <p:nvPr>
            <p:extLst/>
          </p:nvPr>
        </p:nvGraphicFramePr>
        <p:xfrm>
          <a:off x="609601" y="279400"/>
          <a:ext cx="10880321" cy="6085387"/>
        </p:xfrm>
        <a:graphic>
          <a:graphicData uri="http://schemas.openxmlformats.org/drawingml/2006/table">
            <a:tbl>
              <a:tblPr firstRow="1" firstCol="1" bandRow="1"/>
              <a:tblGrid>
                <a:gridCol w="3684400"/>
                <a:gridCol w="3684400"/>
                <a:gridCol w="3511521"/>
              </a:tblGrid>
              <a:tr h="365760">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algn="ctr" rtl="1">
                        <a:lnSpc>
                          <a:spcPct val="90000"/>
                        </a:lnSpc>
                        <a:spcAft>
                          <a:spcPts val="0"/>
                        </a:spcAft>
                      </a:pPr>
                      <a:r>
                        <a:rPr lang="fa-IR" sz="2700" dirty="0">
                          <a:effectLst/>
                          <a:latin typeface="Adobe Arabic" pitchFamily="18" charset="-78"/>
                          <a:cs typeface="B Homa" panose="00000400000000000000" pitchFamily="2" charset="-78"/>
                        </a:rPr>
                        <a:t>طرح</a:t>
                      </a:r>
                      <a:endParaRPr lang="en-US" sz="2700" dirty="0">
                        <a:effectLst/>
                        <a:latin typeface="Adobe Arabic" pitchFamily="18" charset="-78"/>
                        <a:ea typeface="Calibri" panose="020F0502020204030204" pitchFamily="34" charset="0"/>
                        <a:cs typeface="B Homa" panose="00000400000000000000" pitchFamily="2" charset="-78"/>
                      </a:endParaRPr>
                    </a:p>
                  </a:txBody>
                  <a:tcPr marL="63423" marR="63423" marT="0" marB="0">
                    <a:lnL w="38100" cap="flat" cmpd="sng" algn="ctr">
                      <a:solidFill>
                        <a:sysClr val="windowText" lastClr="000000"/>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75000"/>
                      </a:srgbClr>
                    </a:solidFill>
                  </a:tcPr>
                </a:tc>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algn="ctr" rtl="1">
                        <a:lnSpc>
                          <a:spcPct val="90000"/>
                        </a:lnSpc>
                        <a:spcAft>
                          <a:spcPts val="0"/>
                        </a:spcAft>
                      </a:pPr>
                      <a:r>
                        <a:rPr lang="fa-IR" sz="2700" dirty="0">
                          <a:effectLst/>
                          <a:latin typeface="Adobe Arabic" pitchFamily="18" charset="-78"/>
                          <a:cs typeface="B Homa" panose="00000400000000000000" pitchFamily="2" charset="-78"/>
                        </a:rPr>
                        <a:t>برنامه</a:t>
                      </a:r>
                      <a:endParaRPr lang="en-US" sz="2700" dirty="0">
                        <a:effectLst/>
                        <a:latin typeface="Adobe Arabic" pitchFamily="18" charset="-78"/>
                        <a:ea typeface="Calibri" panose="020F0502020204030204" pitchFamily="34" charset="0"/>
                        <a:cs typeface="B Homa" panose="00000400000000000000" pitchFamily="2" charset="-78"/>
                      </a:endParaRPr>
                    </a:p>
                  </a:txBody>
                  <a:tcPr marL="63423" marR="63423" marT="0" marB="0">
                    <a:lnL w="38100" cap="flat" cmpd="sng" algn="ctr">
                      <a:solidFill>
                        <a:sysClr val="windowText" lastClr="000000"/>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75000"/>
                      </a:srgbClr>
                    </a:solidFill>
                  </a:tcPr>
                </a:tc>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algn="ctr" rtl="1">
                        <a:lnSpc>
                          <a:spcPct val="90000"/>
                        </a:lnSpc>
                        <a:spcAft>
                          <a:spcPts val="0"/>
                        </a:spcAft>
                      </a:pPr>
                      <a:r>
                        <a:rPr lang="fa-IR" sz="2700" dirty="0">
                          <a:effectLst/>
                          <a:latin typeface="Adobe Arabic" pitchFamily="18" charset="-78"/>
                          <a:cs typeface="B Homa" panose="00000400000000000000" pitchFamily="2" charset="-78"/>
                        </a:rPr>
                        <a:t>استراتژی </a:t>
                      </a:r>
                      <a:endParaRPr lang="en-US" sz="2700" dirty="0">
                        <a:effectLst/>
                        <a:latin typeface="Adobe Arabic" pitchFamily="18" charset="-78"/>
                        <a:ea typeface="Calibri" panose="020F0502020204030204" pitchFamily="34" charset="0"/>
                        <a:cs typeface="B Homa" panose="00000400000000000000" pitchFamily="2" charset="-78"/>
                      </a:endParaRPr>
                    </a:p>
                  </a:txBody>
                  <a:tcPr marL="63423" marR="63423" marT="0" marB="0">
                    <a:lnL w="38100" cap="flat" cmpd="sng" algn="ctr">
                      <a:solidFill>
                        <a:sysClr val="windowText" lastClr="000000"/>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75000"/>
                      </a:srgbClr>
                    </a:solidFill>
                  </a:tcPr>
                </a:tc>
              </a:tr>
              <a:tr h="687076">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اجرای طرح مهارت های تکنیکی برای کارگران</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38100" cap="flat" cmpd="sng" algn="ctr">
                      <a:solidFill>
                        <a:sysClr val="windowText" lastClr="000000"/>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فراهم اوری فرصت های توسعه و فراگیری سیستم در محل کار</a:t>
                      </a:r>
                    </a:p>
                  </a:txBody>
                  <a:tcPr marL="61093" marR="61093" marT="0" marB="0" anchor="ctr">
                    <a:lnL w="12700" cmpd="sng">
                      <a:solidFill>
                        <a:srgbClr val="A5A5A5"/>
                      </a:solidFill>
                    </a:lnL>
                    <a:lnR w="12700" cmpd="sng">
                      <a:solidFill>
                        <a:srgbClr val="A5A5A5"/>
                      </a:solidFill>
                    </a:lnR>
                    <a:lnT w="38100" cap="flat" cmpd="sng" algn="ctr">
                      <a:solidFill>
                        <a:sysClr val="windowText" lastClr="000000"/>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rowSpan="3">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0" lvl="0" indent="0" algn="r" rtl="1">
                        <a:lnSpc>
                          <a:spcPct val="90000"/>
                        </a:lnSpc>
                        <a:spcBef>
                          <a:spcPts val="1200"/>
                        </a:spcBef>
                        <a:spcAft>
                          <a:spcPts val="0"/>
                        </a:spcAft>
                        <a:buFontTx/>
                        <a:buNone/>
                      </a:pPr>
                      <a:r>
                        <a:rPr lang="fa-IR" sz="2100" b="1" kern="0" dirty="0" smtClean="0">
                          <a:effectLst/>
                          <a:latin typeface="Adobe Arabic" pitchFamily="18" charset="-78"/>
                          <a:cs typeface="Adobe Arabic" pitchFamily="18" charset="-78"/>
                        </a:rPr>
                        <a:t>توسعه انسانی</a:t>
                      </a:r>
                    </a:p>
                  </a:txBody>
                  <a:tcPr marL="61093" marR="61093" marT="0" marB="0" anchor="ctr">
                    <a:lnL w="12700" cmpd="sng">
                      <a:solidFill>
                        <a:srgbClr val="A5A5A5"/>
                      </a:solidFill>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r>
              <a:tr h="292608">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توسعه فراگیر و سیاست شهری</a:t>
                      </a:r>
                    </a:p>
                  </a:txBody>
                  <a:tcPr marL="61093" marR="61093" marT="0" marB="0" anchor="ctr">
                    <a:lnL w="38100" cap="flat" cmpd="sng" algn="ctr">
                      <a:solidFill>
                        <a:sysClr val="windowText" lastClr="000000"/>
                      </a:solidFill>
                      <a:prstDash val="solid"/>
                      <a:round/>
                      <a:headEnd type="none" w="med" len="med"/>
                      <a:tailEnd type="none" w="med" len="med"/>
                    </a:lnL>
                    <a:lnR w="12700" cap="flat" cmpd="sng" algn="ctr">
                      <a:solidFill>
                        <a:sysClr val="window" lastClr="FFFFFF">
                          <a:lumMod val="65000"/>
                        </a:sysClr>
                      </a:solidFill>
                      <a:prstDash val="solid"/>
                      <a:round/>
                      <a:headEnd type="none" w="med" len="med"/>
                      <a:tailEnd type="none" w="med" len="med"/>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تسهیل برنامه های مهارتی محل کار</a:t>
                      </a:r>
                    </a:p>
                  </a:txBody>
                  <a:tcPr marL="61093" marR="61093" marT="0" marB="0" anchor="ctr">
                    <a:lnL w="12700" cap="flat" cmpd="sng" algn="ctr">
                      <a:solidFill>
                        <a:sysClr val="window" lastClr="FFFFFF">
                          <a:lumMod val="65000"/>
                        </a:sysClr>
                      </a:solidFill>
                      <a:prstDash val="solid"/>
                      <a:round/>
                      <a:headEnd type="none" w="med" len="med"/>
                      <a:tailEnd type="none" w="med" len="med"/>
                    </a:lnL>
                    <a:lnR w="12700" cap="flat" cmpd="sng" algn="ctr">
                      <a:solidFill>
                        <a:sysClr val="window" lastClr="FFFFFF">
                          <a:lumMod val="65000"/>
                        </a:sysClr>
                      </a:solidFill>
                      <a:prstDash val="solid"/>
                      <a:round/>
                      <a:headEnd type="none" w="med" len="med"/>
                      <a:tailEnd type="none" w="med" len="med"/>
                    </a:lnR>
                    <a:lnT w="12700" cap="flat" cmpd="sng" algn="ctr">
                      <a:solidFill>
                        <a:sysClr val="window" lastClr="FFFFFF">
                          <a:lumMod val="65000"/>
                        </a:sysClr>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vMerge="1">
                  <a:txBody>
                    <a:bodyPr/>
                    <a:lstStyle/>
                    <a:p>
                      <a:pPr marL="0" lvl="0" indent="0" algn="r" rtl="1">
                        <a:lnSpc>
                          <a:spcPct val="107000"/>
                        </a:lnSpc>
                        <a:spcBef>
                          <a:spcPts val="1200"/>
                        </a:spcBef>
                        <a:spcAft>
                          <a:spcPts val="0"/>
                        </a:spcAft>
                        <a:buFontTx/>
                        <a:buNone/>
                      </a:pPr>
                      <a:endParaRPr lang="en-US" sz="1600" b="0" kern="0" dirty="0">
                        <a:effectLst/>
                        <a:latin typeface="Adobe Arabic" pitchFamily="18" charset="-78"/>
                        <a:cs typeface="Adobe Arabic" pitchFamily="18" charset="-78"/>
                      </a:endParaRPr>
                    </a:p>
                  </a:txBody>
                  <a:tcPr marL="45820" marR="45820" marT="0" marB="0" anchor="ctr">
                    <a:lnL w="12700" cap="flat" cmpd="sng" algn="ctr">
                      <a:solidFill>
                        <a:schemeClr val="bg1">
                          <a:lumMod val="65000"/>
                        </a:schemeClr>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4">
                        <a:lumMod val="40000"/>
                        <a:lumOff val="60000"/>
                      </a:schemeClr>
                    </a:solidFill>
                  </a:tcPr>
                </a:tc>
              </a:tr>
              <a:tr h="598361">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اجرای برنامه گنجایش حکومتی</a:t>
                      </a:r>
                    </a:p>
                  </a:txBody>
                  <a:tcPr marL="61093" marR="61093" marT="0" marB="0" anchor="ctr">
                    <a:lnL w="38100" cap="flat" cmpd="sng" algn="ctr">
                      <a:solidFill>
                        <a:sysClr val="windowText" lastClr="000000"/>
                      </a:solidFill>
                      <a:prstDash val="solid"/>
                      <a:round/>
                      <a:headEnd type="none" w="med" len="med"/>
                      <a:tailEnd type="none" w="med" len="med"/>
                    </a:lnL>
                    <a:lnR w="12700" cap="flat" cmpd="sng" algn="ctr">
                      <a:solidFill>
                        <a:sysClr val="window" lastClr="FFFFFF">
                          <a:lumMod val="65000"/>
                        </a:sysClr>
                      </a:solidFill>
                      <a:prstDash val="solid"/>
                      <a:round/>
                      <a:headEnd type="none" w="med" len="med"/>
                      <a:tailEnd type="none" w="med" len="med"/>
                    </a:lnR>
                    <a:lnT w="12700" cap="flat" cmpd="sng" algn="ctr">
                      <a:solidFill>
                        <a:sysClr val="window" lastClr="FFFFFF">
                          <a:lumMod val="65000"/>
                        </a:sysClr>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افزایش گنجایش بخش عمومی برای توسعه ارائه خدمات</a:t>
                      </a:r>
                    </a:p>
                  </a:txBody>
                  <a:tcPr marL="61093" marR="61093" marT="0" marB="0" anchor="ctr">
                    <a:lnL w="12700" cap="flat" cmpd="sng" algn="ctr">
                      <a:solidFill>
                        <a:sysClr val="window" lastClr="FFFFFF">
                          <a:lumMod val="65000"/>
                        </a:sysClr>
                      </a:solidFill>
                      <a:prstDash val="solid"/>
                      <a:round/>
                      <a:headEnd type="none" w="med" len="med"/>
                      <a:tailEnd type="none" w="med" len="med"/>
                    </a:lnL>
                    <a:lnR w="12700" cap="flat" cmpd="sng" algn="ctr">
                      <a:solidFill>
                        <a:sysClr val="window" lastClr="FFFFFF">
                          <a:lumMod val="65000"/>
                        </a:sysClr>
                      </a:solidFill>
                      <a:prstDash val="solid"/>
                      <a:round/>
                      <a:headEnd type="none" w="med" len="med"/>
                      <a:tailEnd type="none" w="med" len="med"/>
                    </a:lnR>
                    <a:lnT w="12700" cap="flat" cmpd="sng" algn="ctr">
                      <a:solidFill>
                        <a:sysClr val="window" lastClr="FFFFFF">
                          <a:lumMod val="65000"/>
                        </a:sysClr>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vMerge="1">
                  <a:txBody>
                    <a:bodyPr/>
                    <a:lstStyle/>
                    <a:p>
                      <a:pPr marL="0" lvl="0" indent="0" algn="r" rtl="1">
                        <a:lnSpc>
                          <a:spcPct val="107000"/>
                        </a:lnSpc>
                        <a:spcBef>
                          <a:spcPts val="1200"/>
                        </a:spcBef>
                        <a:spcAft>
                          <a:spcPts val="0"/>
                        </a:spcAft>
                        <a:buFontTx/>
                        <a:buNone/>
                      </a:pPr>
                      <a:endParaRPr lang="en-US" sz="1600" b="0" kern="0" dirty="0">
                        <a:effectLst/>
                        <a:latin typeface="Adobe Arabic" pitchFamily="18" charset="-78"/>
                        <a:cs typeface="Adobe Arabic" pitchFamily="18" charset="-78"/>
                      </a:endParaRPr>
                    </a:p>
                  </a:txBody>
                  <a:tcPr marL="45820" marR="45820" marT="0" marB="0" anchor="ctr">
                    <a:lnL w="12700" cap="flat" cmpd="sng" algn="ctr">
                      <a:solidFill>
                        <a:schemeClr val="bg1">
                          <a:lumMod val="65000"/>
                        </a:schemeClr>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4">
                        <a:lumMod val="40000"/>
                        <a:lumOff val="60000"/>
                      </a:schemeClr>
                    </a:solidFill>
                  </a:tcPr>
                </a:tc>
              </a:tr>
              <a:tr h="661495">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استاندارد انسانی</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مدیریت استعدادی</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38100" cap="flat" cmpd="sng" algn="ctr">
                      <a:solidFill>
                        <a:sysClr val="windowText" lastClr="000000"/>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فراهم آوری نیروی انسانی</a:t>
                      </a:r>
                    </a:p>
                  </a:txBody>
                  <a:tcPr marL="61093" marR="61093" marT="0" marB="0" anchor="ctr">
                    <a:lnL w="12700" cmpd="sng">
                      <a:solidFill>
                        <a:srgbClr val="A5A5A5"/>
                      </a:solidFill>
                    </a:lnL>
                    <a:lnR w="12700" cmpd="sng">
                      <a:solidFill>
                        <a:srgbClr val="A5A5A5"/>
                      </a:solidFill>
                    </a:lnR>
                    <a:lnT w="38100" cap="flat" cmpd="sng" algn="ctr">
                      <a:solidFill>
                        <a:sysClr val="windowText" lastClr="000000"/>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rowSpan="2">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0" lvl="0" indent="0" algn="r" rtl="1">
                        <a:lnSpc>
                          <a:spcPct val="90000"/>
                        </a:lnSpc>
                        <a:spcBef>
                          <a:spcPts val="1200"/>
                        </a:spcBef>
                        <a:spcAft>
                          <a:spcPts val="0"/>
                        </a:spcAft>
                        <a:buFontTx/>
                        <a:buNone/>
                      </a:pPr>
                      <a:r>
                        <a:rPr lang="fa-IR" sz="2100" b="1" kern="0" dirty="0" smtClean="0">
                          <a:effectLst/>
                          <a:latin typeface="Adobe Arabic" pitchFamily="18" charset="-78"/>
                          <a:cs typeface="Adobe Arabic" pitchFamily="18" charset="-78"/>
                        </a:rPr>
                        <a:t>برنامه ریزی انسانی</a:t>
                      </a:r>
                    </a:p>
                  </a:txBody>
                  <a:tcPr marL="61093" marR="61093" marT="0" marB="0" anchor="ctr">
                    <a:lnL w="12700" cmpd="sng">
                      <a:solidFill>
                        <a:srgbClr val="A5A5A5"/>
                      </a:solidFill>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r>
              <a:tr h="339944">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تساوی کارگری</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دگر سازی سازمانی</a:t>
                      </a:r>
                    </a:p>
                  </a:txBody>
                  <a:tcPr marL="61093" marR="61093" marT="0" marB="0" anchor="ctr">
                    <a:lnL w="12700" cmpd="sng">
                      <a:solidFill>
                        <a:srgbClr val="A5A5A5"/>
                      </a:solidFill>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vMerge="1">
                  <a:txBody>
                    <a:bodyPr/>
                    <a:lstStyle/>
                    <a:p>
                      <a:pPr marL="0" lvl="0" indent="0" algn="r" rtl="1">
                        <a:lnSpc>
                          <a:spcPct val="90000"/>
                        </a:lnSpc>
                        <a:spcBef>
                          <a:spcPts val="1200"/>
                        </a:spcBef>
                        <a:spcAft>
                          <a:spcPts val="0"/>
                        </a:spcAft>
                        <a:buFontTx/>
                        <a:buNone/>
                      </a:pPr>
                      <a:endParaRPr lang="fa-IR" sz="1600" b="1" kern="0" dirty="0" smtClean="0">
                        <a:effectLst/>
                        <a:latin typeface="Adobe Arabic" pitchFamily="18" charset="-78"/>
                        <a:cs typeface="Adobe Arabic" pitchFamily="18" charset="-78"/>
                      </a:endParaRPr>
                    </a:p>
                  </a:txBody>
                  <a:tcPr marL="45820" marR="45820" marT="0" marB="0"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40000"/>
                        <a:lumOff val="60000"/>
                      </a:schemeClr>
                    </a:solidFill>
                  </a:tcPr>
                </a:tc>
              </a:tr>
              <a:tr h="327177">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انجمن </a:t>
                      </a:r>
                      <a:r>
                        <a:rPr lang="en-US" sz="1900" b="0" dirty="0" err="1"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hiv</a:t>
                      </a:r>
                      <a:endParaRPr lang="en-US" sz="2100" b="0"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کاهش عفونت های جدید ایدز</a:t>
                      </a:r>
                    </a:p>
                  </a:txBody>
                  <a:tcPr marL="61093" marR="61093" marT="0" marB="0" anchor="ctr">
                    <a:lnL w="12700" cmpd="sng">
                      <a:solidFill>
                        <a:srgbClr val="A5A5A5"/>
                      </a:solidFill>
                    </a:lnL>
                    <a:lnR w="12700" cmpd="sng">
                      <a:solidFill>
                        <a:srgbClr val="A5A5A5"/>
                      </a:solidFill>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0" lvl="0" indent="0" algn="r" rtl="1">
                        <a:lnSpc>
                          <a:spcPct val="90000"/>
                        </a:lnSpc>
                        <a:spcBef>
                          <a:spcPts val="1200"/>
                        </a:spcBef>
                        <a:spcAft>
                          <a:spcPts val="0"/>
                        </a:spcAft>
                        <a:buFontTx/>
                        <a:buNone/>
                      </a:pPr>
                      <a:r>
                        <a:rPr lang="fa-IR" sz="2100" b="1" kern="0" dirty="0" smtClean="0">
                          <a:effectLst/>
                          <a:latin typeface="Adobe Arabic" pitchFamily="18" charset="-78"/>
                          <a:cs typeface="Adobe Arabic" pitchFamily="18" charset="-78"/>
                        </a:rPr>
                        <a:t>سلامت انسانی در محل کار</a:t>
                      </a:r>
                    </a:p>
                  </a:txBody>
                  <a:tcPr marL="61093" marR="61093" marT="0" marB="0" anchor="ctr">
                    <a:lnL w="12700" cmpd="sng">
                      <a:solidFill>
                        <a:srgbClr val="A5A5A5"/>
                      </a:solidFill>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r>
              <a:tr h="945557">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استخر</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کتابخانه</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زمین ورزشی</a:t>
                      </a:r>
                    </a:p>
                  </a:txBody>
                  <a:tcPr marL="61093" marR="61093" marT="0" marB="0" anchor="ctr">
                    <a:lnL w="38100" cap="flat" cmpd="sng" algn="ctr">
                      <a:solidFill>
                        <a:sysClr val="windowText" lastClr="000000"/>
                      </a:solidFill>
                      <a:prstDash val="solid"/>
                      <a:round/>
                      <a:headEnd type="none" w="med" len="med"/>
                      <a:tailEnd type="none" w="med" len="med"/>
                    </a:lnL>
                    <a:lnR w="12700" cap="flat" cmpd="sng" algn="ctr">
                      <a:solidFill>
                        <a:srgbClr val="A5A5A5"/>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زیرساخت های اجتماعی</a:t>
                      </a:r>
                    </a:p>
                  </a:txBody>
                  <a:tcPr marL="61093" marR="61093" marT="0" marB="0" anchor="ctr">
                    <a:lnL w="12700" cap="flat" cmpd="sng" algn="ctr">
                      <a:solidFill>
                        <a:srgbClr val="A5A5A5"/>
                      </a:solidFill>
                      <a:prstDash val="solid"/>
                      <a:round/>
                      <a:headEnd type="none" w="med" len="med"/>
                      <a:tailEnd type="none" w="med" len="med"/>
                    </a:lnL>
                    <a:lnR w="12700" cap="flat" cmpd="sng" algn="ctr">
                      <a:solidFill>
                        <a:srgbClr val="A5A5A5"/>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0" lvl="0" indent="0" algn="r" rtl="1">
                        <a:lnSpc>
                          <a:spcPct val="90000"/>
                        </a:lnSpc>
                        <a:spcBef>
                          <a:spcPts val="1200"/>
                        </a:spcBef>
                        <a:spcAft>
                          <a:spcPts val="0"/>
                        </a:spcAft>
                        <a:buFontTx/>
                        <a:buNone/>
                      </a:pPr>
                      <a:r>
                        <a:rPr lang="fa-IR" sz="2100" b="1" kern="0" dirty="0" smtClean="0">
                          <a:effectLst/>
                          <a:latin typeface="Adobe Arabic" pitchFamily="18" charset="-78"/>
                          <a:cs typeface="Adobe Arabic" pitchFamily="18" charset="-78"/>
                        </a:rPr>
                        <a:t>توسعه زیرساخت ها ی بنیادی برای مشارکت اجتماعی</a:t>
                      </a:r>
                    </a:p>
                  </a:txBody>
                  <a:tcPr marL="61093" marR="61093" marT="0" marB="0" anchor="ctr">
                    <a:lnL w="12700" cap="flat" cmpd="sng" algn="ctr">
                      <a:solidFill>
                        <a:srgbClr val="A5A5A5"/>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r>
              <a:tr h="911691">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فراهم اوری رسیدگی های قانونی  و موثر</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ترفیع حق انسانی و قاعده ی خوب حکومتی در منطقه</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38100" cap="flat" cmpd="sng" algn="ctr">
                      <a:solidFill>
                        <a:sysClr val="windowText" lastClr="000000"/>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ساخت یک سازمان مورد قبول و خوب</a:t>
                      </a:r>
                    </a:p>
                  </a:txBody>
                  <a:tcPr marL="61093" marR="61093" marT="0" marB="0" anchor="ctr">
                    <a:lnL w="12700" cmpd="sng">
                      <a:solidFill>
                        <a:srgbClr val="A5A5A5"/>
                      </a:solidFill>
                    </a:lnL>
                    <a:lnR w="12700" cmpd="sng">
                      <a:solidFill>
                        <a:srgbClr val="A5A5A5"/>
                      </a:solidFill>
                    </a:lnR>
                    <a:lnT w="38100" cap="flat" cmpd="sng" algn="ctr">
                      <a:solidFill>
                        <a:sysClr val="windowText" lastClr="000000"/>
                      </a:solidFill>
                      <a:prstDash val="solid"/>
                      <a:round/>
                      <a:headEnd type="none" w="med" len="med"/>
                      <a:tailEnd type="none" w="med" len="med"/>
                    </a:lnT>
                    <a:lnB w="12700" cap="flat" cmpd="sng" algn="ctr">
                      <a:solidFill>
                        <a:sysClr val="window" lastClr="FFFFFF">
                          <a:lumMod val="65000"/>
                        </a:sysClr>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rowSpan="2">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0" lvl="0" indent="0" algn="r" rtl="1">
                        <a:lnSpc>
                          <a:spcPct val="90000"/>
                        </a:lnSpc>
                        <a:spcBef>
                          <a:spcPts val="1200"/>
                        </a:spcBef>
                        <a:spcAft>
                          <a:spcPts val="0"/>
                        </a:spcAft>
                        <a:buFontTx/>
                        <a:buNone/>
                      </a:pPr>
                      <a:r>
                        <a:rPr lang="fa-IR" sz="2100" b="1" kern="0" dirty="0" smtClean="0">
                          <a:effectLst/>
                          <a:latin typeface="Adobe Arabic" pitchFamily="18" charset="-78"/>
                          <a:cs typeface="Adobe Arabic" pitchFamily="18" charset="-78"/>
                        </a:rPr>
                        <a:t>ساخت یک اداره ی موثر و کارآمد</a:t>
                      </a:r>
                    </a:p>
                  </a:txBody>
                  <a:tcPr marL="61093" marR="61093" marT="0" marB="0" anchor="ctr">
                    <a:lnL w="12700" cmpd="sng">
                      <a:solidFill>
                        <a:srgbClr val="A5A5A5"/>
                      </a:solidFill>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r>
              <a:tr h="945557">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زیرساخت شبکه رادیو</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تلفن</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بی سیم و با سیم وشبکه گسترده ی نت</a:t>
                      </a:r>
                    </a:p>
                  </a:txBody>
                  <a:tcPr marL="61093" marR="6109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سرویس های اینترنتی و الکترونیکی و ارتباطی</a:t>
                      </a:r>
                    </a:p>
                  </a:txBody>
                  <a:tcPr marL="61093" marR="61093" marT="0" marB="0" anchor="ctr">
                    <a:lnL w="12700" cmpd="sng">
                      <a:solidFill>
                        <a:srgbClr val="A5A5A5"/>
                      </a:solidFill>
                    </a:lnL>
                    <a:lnR w="12700" cmpd="sng">
                      <a:solidFill>
                        <a:srgbClr val="A5A5A5"/>
                      </a:solidFill>
                    </a:lnR>
                    <a:lnT w="12700" cap="flat" cmpd="sng" algn="ctr">
                      <a:solidFill>
                        <a:sysClr val="window" lastClr="FFFFFF">
                          <a:lumMod val="65000"/>
                        </a:sysClr>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vMerge="1">
                  <a:txBody>
                    <a:bodyPr/>
                    <a:lstStyle/>
                    <a:p>
                      <a:pPr marL="0" lvl="0" indent="0" algn="r" rtl="1">
                        <a:lnSpc>
                          <a:spcPct val="90000"/>
                        </a:lnSpc>
                        <a:spcBef>
                          <a:spcPts val="1200"/>
                        </a:spcBef>
                        <a:spcAft>
                          <a:spcPts val="0"/>
                        </a:spcAft>
                        <a:buFontTx/>
                        <a:buNone/>
                      </a:pPr>
                      <a:endParaRPr lang="fa-IR" sz="1600" b="1" kern="0" dirty="0" smtClean="0">
                        <a:effectLst/>
                        <a:latin typeface="Adobe Arabic" pitchFamily="18" charset="-78"/>
                        <a:cs typeface="Adobe Arabic" pitchFamily="18" charset="-78"/>
                      </a:endParaRPr>
                    </a:p>
                  </a:txBody>
                  <a:tcPr marL="45820" marR="45820" marT="0" marB="0"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40000"/>
                        <a:lumOff val="60000"/>
                      </a:schemeClr>
                    </a:solidFill>
                  </a:tcPr>
                </a:tc>
              </a:tr>
            </a:tbl>
          </a:graphicData>
        </a:graphic>
      </p:graphicFrame>
      <p:graphicFrame>
        <p:nvGraphicFramePr>
          <p:cNvPr id="5" name="Table 4"/>
          <p:cNvGraphicFramePr>
            <a:graphicFrameLocks noGrp="1"/>
          </p:cNvGraphicFramePr>
          <p:nvPr>
            <p:extLst/>
          </p:nvPr>
        </p:nvGraphicFramePr>
        <p:xfrm>
          <a:off x="508000" y="1193800"/>
          <a:ext cx="11277600" cy="5383064"/>
        </p:xfrm>
        <a:graphic>
          <a:graphicData uri="http://schemas.openxmlformats.org/drawingml/2006/table">
            <a:tbl>
              <a:tblPr firstRow="1" firstCol="1" bandRow="1"/>
              <a:tblGrid>
                <a:gridCol w="3818931"/>
                <a:gridCol w="3818931"/>
                <a:gridCol w="3639739"/>
              </a:tblGrid>
              <a:tr h="365760">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algn="ctr" rtl="1">
                        <a:lnSpc>
                          <a:spcPct val="90000"/>
                        </a:lnSpc>
                        <a:spcAft>
                          <a:spcPts val="0"/>
                        </a:spcAft>
                      </a:pPr>
                      <a:r>
                        <a:rPr lang="fa-IR" sz="2700" dirty="0">
                          <a:effectLst/>
                          <a:latin typeface="Adobe Arabic" pitchFamily="18" charset="-78"/>
                          <a:cs typeface="B Homa" panose="00000400000000000000" pitchFamily="2" charset="-78"/>
                        </a:rPr>
                        <a:t>طرح</a:t>
                      </a:r>
                      <a:endParaRPr lang="en-US" sz="2700" dirty="0">
                        <a:effectLst/>
                        <a:latin typeface="Adobe Arabic" pitchFamily="18" charset="-78"/>
                        <a:ea typeface="Calibri" panose="020F0502020204030204" pitchFamily="34" charset="0"/>
                        <a:cs typeface="B Homa" panose="00000400000000000000" pitchFamily="2" charset="-78"/>
                      </a:endParaRPr>
                    </a:p>
                  </a:txBody>
                  <a:tcPr marL="63423" marR="63423" marT="0" marB="0">
                    <a:lnL w="38100" cap="flat" cmpd="sng" algn="ctr">
                      <a:solidFill>
                        <a:sysClr val="windowText" lastClr="000000"/>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75000"/>
                      </a:srgbClr>
                    </a:solidFill>
                  </a:tcPr>
                </a:tc>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algn="ctr" rtl="1">
                        <a:lnSpc>
                          <a:spcPct val="90000"/>
                        </a:lnSpc>
                        <a:spcAft>
                          <a:spcPts val="0"/>
                        </a:spcAft>
                      </a:pPr>
                      <a:r>
                        <a:rPr lang="fa-IR" sz="2700" dirty="0">
                          <a:effectLst/>
                          <a:latin typeface="Adobe Arabic" pitchFamily="18" charset="-78"/>
                          <a:cs typeface="B Homa" panose="00000400000000000000" pitchFamily="2" charset="-78"/>
                        </a:rPr>
                        <a:t>برنامه</a:t>
                      </a:r>
                      <a:endParaRPr lang="en-US" sz="2700" dirty="0">
                        <a:effectLst/>
                        <a:latin typeface="Adobe Arabic" pitchFamily="18" charset="-78"/>
                        <a:ea typeface="Calibri" panose="020F0502020204030204" pitchFamily="34" charset="0"/>
                        <a:cs typeface="B Homa" panose="00000400000000000000" pitchFamily="2" charset="-78"/>
                      </a:endParaRPr>
                    </a:p>
                  </a:txBody>
                  <a:tcPr marL="63423" marR="63423" marT="0" marB="0">
                    <a:lnL w="38100" cap="flat" cmpd="sng" algn="ctr">
                      <a:solidFill>
                        <a:sysClr val="windowText" lastClr="000000"/>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75000"/>
                      </a:srgbClr>
                    </a:solidFill>
                  </a:tcPr>
                </a:tc>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algn="ctr" rtl="1">
                        <a:lnSpc>
                          <a:spcPct val="90000"/>
                        </a:lnSpc>
                        <a:spcAft>
                          <a:spcPts val="0"/>
                        </a:spcAft>
                      </a:pPr>
                      <a:r>
                        <a:rPr lang="fa-IR" sz="2700" dirty="0">
                          <a:effectLst/>
                          <a:latin typeface="Adobe Arabic" pitchFamily="18" charset="-78"/>
                          <a:cs typeface="B Homa" panose="00000400000000000000" pitchFamily="2" charset="-78"/>
                        </a:rPr>
                        <a:t>استراتژی </a:t>
                      </a:r>
                      <a:endParaRPr lang="en-US" sz="2700" dirty="0">
                        <a:effectLst/>
                        <a:latin typeface="Adobe Arabic" pitchFamily="18" charset="-78"/>
                        <a:ea typeface="Calibri" panose="020F0502020204030204" pitchFamily="34" charset="0"/>
                        <a:cs typeface="B Homa" panose="00000400000000000000" pitchFamily="2" charset="-78"/>
                      </a:endParaRPr>
                    </a:p>
                  </a:txBody>
                  <a:tcPr marL="63423" marR="63423" marT="0" marB="0">
                    <a:lnL w="38100" cap="flat" cmpd="sng" algn="ctr">
                      <a:solidFill>
                        <a:sysClr val="windowText" lastClr="000000"/>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75000"/>
                      </a:srgbClr>
                    </a:solidFill>
                  </a:tcPr>
                </a:tc>
              </a:tr>
              <a:tr h="799195">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a:effectLst/>
                          <a:latin typeface="Adobe Arabic" pitchFamily="18" charset="-78"/>
                          <a:cs typeface="Adobe Arabic" pitchFamily="18" charset="-78"/>
                        </a:rPr>
                        <a:t>اجرای امتیاز توافق دوربان</a:t>
                      </a:r>
                      <a:endParaRPr lang="en-US" sz="2100" b="0" dirty="0">
                        <a:effectLst/>
                        <a:latin typeface="Adobe Arabic" pitchFamily="18" charset="-78"/>
                        <a:cs typeface="Adobe Arabic" pitchFamily="18" charset="-78"/>
                      </a:endParaRPr>
                    </a:p>
                    <a:p>
                      <a:pPr marL="342900" lvl="0" indent="-342900" algn="r" rtl="1">
                        <a:lnSpc>
                          <a:spcPct val="90000"/>
                        </a:lnSpc>
                        <a:spcBef>
                          <a:spcPts val="200"/>
                        </a:spcBef>
                        <a:spcAft>
                          <a:spcPts val="0"/>
                        </a:spcAft>
                        <a:buFont typeface="Arial" panose="020B0604020202020204" pitchFamily="34" charset="0"/>
                        <a:buChar char="•"/>
                      </a:pPr>
                      <a:r>
                        <a:rPr lang="fa-IR" sz="2100" b="0" dirty="0">
                          <a:effectLst/>
                          <a:latin typeface="Adobe Arabic" pitchFamily="18" charset="-78"/>
                          <a:cs typeface="Adobe Arabic" pitchFamily="18" charset="-78"/>
                        </a:rPr>
                        <a:t>تسهیل اجرای استراتژی تغییرات اقلیمی دوربان</a:t>
                      </a:r>
                      <a:endParaRPr lang="en-US" sz="2100" b="0" dirty="0">
                        <a:solidFill>
                          <a:srgbClr val="1F4D78"/>
                        </a:solidFill>
                        <a:effectLst/>
                        <a:latin typeface="Adobe Arabic" pitchFamily="18" charset="-78"/>
                        <a:ea typeface="Times New Roman" panose="02020603050405020304" pitchFamily="18" charset="0"/>
                        <a:cs typeface="Adobe Arabic" pitchFamily="18" charset="-78"/>
                      </a:endParaRPr>
                    </a:p>
                  </a:txBody>
                  <a:tcPr marL="63423" marR="6342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38100" cap="flat" cmpd="sng" algn="ctr">
                      <a:solidFill>
                        <a:sysClr val="windowText" lastClr="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a:effectLst/>
                          <a:latin typeface="Adobe Arabic" pitchFamily="18" charset="-78"/>
                          <a:cs typeface="Adobe Arabic" pitchFamily="18" charset="-78"/>
                        </a:rPr>
                        <a:t>توسعه و اجرای یک برنامه حفاظتی اقلیمی شهری</a:t>
                      </a:r>
                      <a:endParaRPr lang="en-US" sz="2100" b="0" dirty="0">
                        <a:solidFill>
                          <a:srgbClr val="2E74B5"/>
                        </a:solidFill>
                        <a:effectLst/>
                        <a:latin typeface="Adobe Arabic" pitchFamily="18" charset="-78"/>
                        <a:ea typeface="Times New Roman" panose="02020603050405020304" pitchFamily="18" charset="0"/>
                        <a:cs typeface="Adobe Arabic" pitchFamily="18" charset="-78"/>
                      </a:endParaRPr>
                    </a:p>
                  </a:txBody>
                  <a:tcPr marL="63423" marR="63423" marT="0" marB="0" anchor="ctr">
                    <a:lnL w="12700" cmpd="sng">
                      <a:solidFill>
                        <a:srgbClr val="A5A5A5"/>
                      </a:solidFill>
                    </a:lnL>
                    <a:lnR w="12700" cmpd="sng">
                      <a:solidFill>
                        <a:srgbClr val="A5A5A5"/>
                      </a:solidFill>
                    </a:lnR>
                    <a:lnT w="38100" cap="flat" cmpd="sng" algn="ctr">
                      <a:solidFill>
                        <a:sysClr val="windowText" lastClr="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0" lvl="0" indent="0" algn="r" rtl="1">
                        <a:lnSpc>
                          <a:spcPct val="90000"/>
                        </a:lnSpc>
                        <a:spcBef>
                          <a:spcPts val="1200"/>
                        </a:spcBef>
                        <a:spcAft>
                          <a:spcPts val="0"/>
                        </a:spcAft>
                        <a:buFontTx/>
                        <a:buNone/>
                      </a:pPr>
                      <a:r>
                        <a:rPr lang="fa-IR" sz="2100" b="1" kern="0" dirty="0" smtClean="0">
                          <a:effectLst/>
                          <a:latin typeface="Adobe Arabic" pitchFamily="18" charset="-78"/>
                          <a:cs typeface="Adobe Arabic" pitchFamily="18" charset="-78"/>
                        </a:rPr>
                        <a:t>برنامه ریزی حفاظتی اقلیمی</a:t>
                      </a:r>
                    </a:p>
                  </a:txBody>
                  <a:tcPr marL="63423" marR="63423" marT="0" marB="0" anchor="ctr">
                    <a:lnL w="12700" cmpd="sng">
                      <a:solidFill>
                        <a:srgbClr val="A5A5A5"/>
                      </a:solidFill>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r>
              <a:tr h="737827">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افزایش بخش جهانگردی</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بازاریابی اتکوینی به عنوان مقصد جهانگردی</a:t>
                      </a:r>
                    </a:p>
                  </a:txBody>
                  <a:tcPr marL="63423" marR="63423" marT="0" marB="0" anchor="ctr">
                    <a:lnL w="38100" cap="flat" cmpd="sng" algn="ctr">
                      <a:solidFill>
                        <a:sysClr val="windowText" lastClr="000000"/>
                      </a:solidFill>
                      <a:prstDash val="solid"/>
                      <a:round/>
                      <a:headEnd type="none" w="med" len="med"/>
                      <a:tailEnd type="none" w="med" len="med"/>
                    </a:lnL>
                    <a:lnR w="12700" cap="flat" cmpd="sng" algn="ctr">
                      <a:solidFill>
                        <a:srgbClr val="A5A5A5"/>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بازاریابی جهانگردی</a:t>
                      </a:r>
                    </a:p>
                  </a:txBody>
                  <a:tcPr marL="63423" marR="63423" marT="0" marB="0" anchor="ctr">
                    <a:lnL w="12700" cap="flat" cmpd="sng" algn="ctr">
                      <a:solidFill>
                        <a:srgbClr val="A5A5A5"/>
                      </a:solidFill>
                      <a:prstDash val="solid"/>
                      <a:round/>
                      <a:headEnd type="none" w="med" len="med"/>
                      <a:tailEnd type="none" w="med" len="med"/>
                    </a:lnL>
                    <a:lnR w="12700" cap="flat" cmpd="sng" algn="ctr">
                      <a:solidFill>
                        <a:srgbClr val="A5A5A5"/>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p>
                      <a:pPr marL="0" lvl="0" indent="0" algn="r" rtl="1">
                        <a:lnSpc>
                          <a:spcPct val="90000"/>
                        </a:lnSpc>
                        <a:spcBef>
                          <a:spcPts val="1200"/>
                        </a:spcBef>
                        <a:spcAft>
                          <a:spcPts val="0"/>
                        </a:spcAft>
                        <a:buFontTx/>
                        <a:buNone/>
                      </a:pPr>
                      <a:r>
                        <a:rPr lang="fa-IR" sz="2100" b="1" kern="0" dirty="0" smtClean="0">
                          <a:effectLst/>
                          <a:latin typeface="Adobe Arabic" pitchFamily="18" charset="-78"/>
                          <a:cs typeface="Adobe Arabic" pitchFamily="18" charset="-78"/>
                        </a:rPr>
                        <a:t>توسعه یک بخش جهانگردی رقابتی</a:t>
                      </a:r>
                    </a:p>
                  </a:txBody>
                  <a:tcPr marL="63423" marR="63423" marT="0" marB="0" anchor="ctr">
                    <a:lnL w="12700" cap="flat" cmpd="sng" algn="ctr">
                      <a:solidFill>
                        <a:srgbClr val="A5A5A5"/>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r>
              <a:tr h="945557">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a:effectLst/>
                          <a:latin typeface="Adobe Arabic" pitchFamily="18" charset="-78"/>
                          <a:cs typeface="Adobe Arabic" pitchFamily="18" charset="-78"/>
                        </a:rPr>
                        <a:t>ترفیع سرمایه </a:t>
                      </a:r>
                      <a:r>
                        <a:rPr lang="fa-IR" sz="2100" b="0" dirty="0" smtClean="0">
                          <a:effectLst/>
                          <a:latin typeface="Adobe Arabic" pitchFamily="18" charset="-78"/>
                          <a:cs typeface="Adobe Arabic" pitchFamily="18" charset="-78"/>
                        </a:rPr>
                        <a:t>گذاری </a:t>
                      </a:r>
                      <a:r>
                        <a:rPr lang="fa-IR" sz="2100" b="0" dirty="0">
                          <a:effectLst/>
                          <a:latin typeface="Adobe Arabic" pitchFamily="18" charset="-78"/>
                          <a:cs typeface="Adobe Arabic" pitchFamily="18" charset="-78"/>
                        </a:rPr>
                        <a:t>و بازاریابی</a:t>
                      </a:r>
                      <a:endParaRPr lang="en-US" sz="2100" b="0" dirty="0">
                        <a:effectLst/>
                        <a:latin typeface="Adobe Arabic" pitchFamily="18" charset="-78"/>
                        <a:cs typeface="Adobe Arabic" pitchFamily="18" charset="-78"/>
                      </a:endParaRPr>
                    </a:p>
                    <a:p>
                      <a:pPr marL="342900" lvl="0" indent="-342900" algn="r" rtl="1">
                        <a:lnSpc>
                          <a:spcPct val="90000"/>
                        </a:lnSpc>
                        <a:spcBef>
                          <a:spcPts val="200"/>
                        </a:spcBef>
                        <a:spcAft>
                          <a:spcPts val="0"/>
                        </a:spcAft>
                        <a:buFont typeface="Arial" panose="020B0604020202020204" pitchFamily="34" charset="0"/>
                        <a:buChar char="•"/>
                      </a:pPr>
                      <a:r>
                        <a:rPr lang="fa-IR" sz="2100" b="0" dirty="0">
                          <a:effectLst/>
                          <a:latin typeface="Adobe Arabic" pitchFamily="18" charset="-78"/>
                          <a:cs typeface="Adobe Arabic" pitchFamily="18" charset="-78"/>
                        </a:rPr>
                        <a:t>برنامه استراتژیک سرمایه گذاری خارجی</a:t>
                      </a:r>
                      <a:endParaRPr lang="en-US" sz="2100" b="0" dirty="0">
                        <a:effectLst/>
                        <a:latin typeface="Adobe Arabic" pitchFamily="18" charset="-78"/>
                        <a:cs typeface="Adobe Arabic" pitchFamily="18" charset="-78"/>
                      </a:endParaRPr>
                    </a:p>
                    <a:p>
                      <a:pPr marL="342900" lvl="0" indent="-342900" algn="r" rtl="1">
                        <a:lnSpc>
                          <a:spcPct val="90000"/>
                        </a:lnSpc>
                        <a:spcBef>
                          <a:spcPts val="200"/>
                        </a:spcBef>
                        <a:spcAft>
                          <a:spcPts val="0"/>
                        </a:spcAft>
                        <a:buFont typeface="Arial" panose="020B0604020202020204" pitchFamily="34" charset="0"/>
                        <a:buChar char="•"/>
                      </a:pPr>
                      <a:r>
                        <a:rPr lang="fa-IR" sz="2100" b="0" dirty="0">
                          <a:effectLst/>
                          <a:latin typeface="Adobe Arabic" pitchFamily="18" charset="-78"/>
                          <a:cs typeface="Adobe Arabic" pitchFamily="18" charset="-78"/>
                        </a:rPr>
                        <a:t>حمایت  </a:t>
                      </a:r>
                      <a:r>
                        <a:rPr lang="fa-IR" sz="2100" b="0" dirty="0" smtClean="0">
                          <a:effectLst/>
                          <a:latin typeface="Adobe Arabic" pitchFamily="18" charset="-78"/>
                          <a:cs typeface="Adobe Arabic" pitchFamily="18" charset="-78"/>
                        </a:rPr>
                        <a:t>سرمایه </a:t>
                      </a:r>
                      <a:r>
                        <a:rPr lang="fa-IR" sz="2100" b="0" dirty="0">
                          <a:effectLst/>
                          <a:latin typeface="Adobe Arabic" pitchFamily="18" charset="-78"/>
                          <a:cs typeface="Adobe Arabic" pitchFamily="18" charset="-78"/>
                        </a:rPr>
                        <a:t>گذار </a:t>
                      </a:r>
                      <a:r>
                        <a:rPr lang="fa-IR" sz="2100" b="0" dirty="0" smtClean="0">
                          <a:effectLst/>
                          <a:latin typeface="Adobe Arabic" pitchFamily="18" charset="-78"/>
                          <a:cs typeface="Adobe Arabic" pitchFamily="18" charset="-78"/>
                        </a:rPr>
                        <a:t>محلی</a:t>
                      </a:r>
                      <a:r>
                        <a:rPr lang="fa-IR" sz="2100" b="0" dirty="0">
                          <a:effectLst/>
                          <a:latin typeface="Adobe Arabic" pitchFamily="18" charset="-78"/>
                          <a:cs typeface="Adobe Arabic" pitchFamily="18" charset="-78"/>
                        </a:rPr>
                        <a:t> </a:t>
                      </a:r>
                      <a:endParaRPr lang="en-US" sz="2100" b="0" dirty="0">
                        <a:solidFill>
                          <a:srgbClr val="1F4D78"/>
                        </a:solidFill>
                        <a:effectLst/>
                        <a:latin typeface="Adobe Arabic" pitchFamily="18" charset="-78"/>
                        <a:ea typeface="Times New Roman" panose="02020603050405020304" pitchFamily="18" charset="0"/>
                        <a:cs typeface="Adobe Arabic" pitchFamily="18" charset="-78"/>
                      </a:endParaRPr>
                    </a:p>
                  </a:txBody>
                  <a:tcPr marL="63423" marR="6342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38100" cap="flat" cmpd="sng" algn="ctr">
                      <a:solidFill>
                        <a:sysClr val="windowText" lastClr="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effectLst/>
                          <a:latin typeface="Adobe Arabic" pitchFamily="18" charset="-78"/>
                          <a:cs typeface="Adobe Arabic" pitchFamily="18" charset="-78"/>
                        </a:rPr>
                        <a:t>ترفیع سرمایه گذاری</a:t>
                      </a:r>
                      <a:r>
                        <a:rPr lang="fa-IR" sz="2100" b="0" baseline="0" dirty="0" smtClean="0">
                          <a:effectLst/>
                          <a:latin typeface="Adobe Arabic" pitchFamily="18" charset="-78"/>
                          <a:cs typeface="Adobe Arabic" pitchFamily="18" charset="-78"/>
                        </a:rPr>
                        <a:t> و </a:t>
                      </a:r>
                      <a:r>
                        <a:rPr lang="fa-IR" sz="2100" b="0" dirty="0" smtClean="0">
                          <a:effectLst/>
                          <a:latin typeface="Adobe Arabic" pitchFamily="18" charset="-78"/>
                          <a:cs typeface="Adobe Arabic" pitchFamily="18" charset="-78"/>
                        </a:rPr>
                        <a:t>تسهیل</a:t>
                      </a:r>
                      <a:endParaRPr lang="en-US" sz="2100" b="0" dirty="0">
                        <a:solidFill>
                          <a:srgbClr val="2E74B5"/>
                        </a:solidFill>
                        <a:effectLst/>
                        <a:latin typeface="Adobe Arabic" pitchFamily="18" charset="-78"/>
                        <a:ea typeface="Times New Roman" panose="02020603050405020304" pitchFamily="18" charset="0"/>
                        <a:cs typeface="Adobe Arabic" pitchFamily="18" charset="-78"/>
                      </a:endParaRPr>
                    </a:p>
                  </a:txBody>
                  <a:tcPr marL="63423" marR="63423" marT="0" marB="0" anchor="ctr">
                    <a:lnL w="12700" cmpd="sng">
                      <a:solidFill>
                        <a:srgbClr val="A5A5A5"/>
                      </a:solidFill>
                    </a:lnL>
                    <a:lnR w="12700" cmpd="sng">
                      <a:solidFill>
                        <a:srgbClr val="A5A5A5"/>
                      </a:solidFill>
                    </a:lnR>
                    <a:lnT w="38100" cap="flat" cmpd="sng" algn="ctr">
                      <a:solidFill>
                        <a:sysClr val="windowText" lastClr="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0" lvl="0" indent="0" algn="r" rtl="1">
                        <a:lnSpc>
                          <a:spcPct val="90000"/>
                        </a:lnSpc>
                        <a:spcBef>
                          <a:spcPts val="1200"/>
                        </a:spcBef>
                        <a:spcAft>
                          <a:spcPts val="0"/>
                        </a:spcAft>
                        <a:buFontTx/>
                        <a:buNone/>
                      </a:pPr>
                      <a:r>
                        <a:rPr lang="fa-IR" sz="2100" b="1" kern="0" dirty="0" smtClean="0">
                          <a:effectLst/>
                          <a:latin typeface="Adobe Arabic" pitchFamily="18" charset="-78"/>
                          <a:cs typeface="Adobe Arabic" pitchFamily="18" charset="-78"/>
                        </a:rPr>
                        <a:t>تسهیل سرمایه گذاری بخش خصوصی و مشارکت</a:t>
                      </a:r>
                    </a:p>
                  </a:txBody>
                  <a:tcPr marL="63423" marR="63423" marT="0" marB="0" anchor="ctr">
                    <a:lnL w="12700" cmpd="sng">
                      <a:solidFill>
                        <a:srgbClr val="A5A5A5"/>
                      </a:solidFill>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r>
              <a:tr h="752923">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بازنگری های مرکز شهر</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گره ها و دالان های جهانگردی</a:t>
                      </a:r>
                    </a:p>
                  </a:txBody>
                  <a:tcPr marL="63423" marR="63423" marT="0" marB="0" anchor="ctr">
                    <a:lnL w="38100" cap="flat" cmpd="sng" algn="ctr">
                      <a:solidFill>
                        <a:sysClr val="windowText" lastClr="000000"/>
                      </a:solidFill>
                      <a:prstDash val="solid"/>
                      <a:round/>
                      <a:headEnd type="none" w="med" len="med"/>
                      <a:tailEnd type="none" w="med" len="med"/>
                    </a:lnL>
                    <a:lnR w="12700" cap="flat" cmpd="sng" algn="ctr">
                      <a:solidFill>
                        <a:srgbClr val="A5A5A5"/>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ترفیع سرمایه گذاری در گره ها</a:t>
                      </a:r>
                    </a:p>
                  </a:txBody>
                  <a:tcPr marL="63423" marR="63423" marT="0" marB="0" anchor="ctr">
                    <a:lnL w="12700" cap="flat" cmpd="sng" algn="ctr">
                      <a:solidFill>
                        <a:srgbClr val="A5A5A5"/>
                      </a:solidFill>
                      <a:prstDash val="solid"/>
                      <a:round/>
                      <a:headEnd type="none" w="med" len="med"/>
                      <a:tailEnd type="none" w="med" len="med"/>
                    </a:lnL>
                    <a:lnR w="12700" cap="flat" cmpd="sng" algn="ctr">
                      <a:solidFill>
                        <a:srgbClr val="A5A5A5"/>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c>
                  <a:txBody>
                    <a:bodyPr/>
                    <a:lstStyle/>
                    <a:p>
                      <a:pPr marL="0" marR="0" lvl="0" indent="0" algn="r" defTabSz="914400" rtl="1" eaLnBrk="1" fontAlgn="auto" latinLnBrk="0" hangingPunct="1">
                        <a:lnSpc>
                          <a:spcPct val="90000"/>
                        </a:lnSpc>
                        <a:spcBef>
                          <a:spcPts val="1200"/>
                        </a:spcBef>
                        <a:spcAft>
                          <a:spcPts val="0"/>
                        </a:spcAft>
                        <a:buClrTx/>
                        <a:buSzTx/>
                        <a:buFontTx/>
                        <a:buNone/>
                        <a:tabLst/>
                        <a:defRPr/>
                      </a:pPr>
                      <a:r>
                        <a:rPr lang="fa-IR" sz="2100" b="1" kern="0" dirty="0" smtClean="0">
                          <a:effectLst/>
                          <a:latin typeface="Adobe Arabic" pitchFamily="18" charset="-78"/>
                          <a:cs typeface="Adobe Arabic" pitchFamily="18" charset="-78"/>
                        </a:rPr>
                        <a:t>بهبود گره های شهری و دالان ها</a:t>
                      </a:r>
                    </a:p>
                  </a:txBody>
                  <a:tcPr marL="63423" marR="63423" marT="0" marB="0" anchor="ctr">
                    <a:lnL w="12700" cap="flat" cmpd="sng" algn="ctr">
                      <a:solidFill>
                        <a:srgbClr val="A5A5A5"/>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40000"/>
                        <a:lumOff val="60000"/>
                      </a:srgbClr>
                    </a:solidFill>
                  </a:tcPr>
                </a:tc>
              </a:tr>
              <a:tr h="1068196">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a:effectLst/>
                          <a:latin typeface="Adobe Arabic" pitchFamily="18" charset="-78"/>
                          <a:cs typeface="Adobe Arabic" pitchFamily="18" charset="-78"/>
                        </a:rPr>
                        <a:t>تسهیل تجدید  حیات  شهر های داخلی</a:t>
                      </a:r>
                      <a:endParaRPr lang="en-US" sz="2100" b="0" dirty="0">
                        <a:effectLst/>
                        <a:latin typeface="Adobe Arabic" pitchFamily="18" charset="-78"/>
                        <a:cs typeface="Adobe Arabic" pitchFamily="18" charset="-78"/>
                      </a:endParaRPr>
                    </a:p>
                    <a:p>
                      <a:pPr marL="342900" lvl="0" indent="-342900" algn="r" rtl="1">
                        <a:lnSpc>
                          <a:spcPct val="90000"/>
                        </a:lnSpc>
                        <a:spcBef>
                          <a:spcPts val="200"/>
                        </a:spcBef>
                        <a:spcAft>
                          <a:spcPts val="0"/>
                        </a:spcAft>
                        <a:buFont typeface="Arial" panose="020B0604020202020204" pitchFamily="34" charset="0"/>
                        <a:buChar char="•"/>
                      </a:pPr>
                      <a:r>
                        <a:rPr lang="en-US" sz="2100" b="0" dirty="0" smtClean="0">
                          <a:effectLst/>
                          <a:latin typeface="Adobe Arabic" pitchFamily="18" charset="-78"/>
                          <a:cs typeface="Adobe Arabic" pitchFamily="18" charset="-78"/>
                        </a:rPr>
                        <a:t>LAP</a:t>
                      </a:r>
                      <a:r>
                        <a:rPr lang="fa-IR" sz="2100" b="0" dirty="0" smtClean="0">
                          <a:effectLst/>
                          <a:latin typeface="Adobe Arabic" pitchFamily="18" charset="-78"/>
                          <a:cs typeface="Adobe Arabic" pitchFamily="18" charset="-78"/>
                        </a:rPr>
                        <a:t>(</a:t>
                      </a:r>
                      <a:r>
                        <a:rPr lang="en-US" sz="2100" b="0" dirty="0" smtClean="0">
                          <a:effectLst/>
                          <a:latin typeface="Adobe Arabic" pitchFamily="18" charset="-78"/>
                          <a:cs typeface="Adobe Arabic" pitchFamily="18" charset="-78"/>
                        </a:rPr>
                        <a:t>Local Area Plan</a:t>
                      </a:r>
                      <a:r>
                        <a:rPr lang="fa-IR" sz="2100" b="0" dirty="0" smtClean="0">
                          <a:effectLst/>
                          <a:latin typeface="Adobe Arabic" pitchFamily="18" charset="-78"/>
                          <a:cs typeface="Adobe Arabic" pitchFamily="18" charset="-78"/>
                        </a:rPr>
                        <a:t>) شهرهای </a:t>
                      </a:r>
                      <a:r>
                        <a:rPr lang="fa-IR" sz="2100" b="0" dirty="0">
                          <a:effectLst/>
                          <a:latin typeface="Adobe Arabic" pitchFamily="18" charset="-78"/>
                          <a:cs typeface="Adobe Arabic" pitchFamily="18" charset="-78"/>
                        </a:rPr>
                        <a:t>داخلی ،استراتژی اصلاح و اجرای طرح</a:t>
                      </a:r>
                      <a:endParaRPr lang="en-US" sz="2100" b="0" dirty="0">
                        <a:solidFill>
                          <a:srgbClr val="1F4D78"/>
                        </a:solidFill>
                        <a:effectLst/>
                        <a:latin typeface="Adobe Arabic" pitchFamily="18" charset="-78"/>
                        <a:ea typeface="Times New Roman" panose="02020603050405020304" pitchFamily="18" charset="0"/>
                        <a:cs typeface="Adobe Arabic" pitchFamily="18" charset="-78"/>
                      </a:endParaRPr>
                    </a:p>
                  </a:txBody>
                  <a:tcPr marL="63423" marR="63423" marT="0" marB="0" anchor="ctr">
                    <a:lnL w="38100" cap="flat" cmpd="sng" algn="ctr">
                      <a:solidFill>
                        <a:sysClr val="windowText" lastClr="000000"/>
                      </a:solidFill>
                      <a:prstDash val="solid"/>
                      <a:round/>
                      <a:headEnd type="none" w="med" len="med"/>
                      <a:tailEnd type="none" w="med" len="med"/>
                    </a:lnL>
                    <a:lnR w="12700" cmpd="sng">
                      <a:solidFill>
                        <a:srgbClr val="A5A5A5"/>
                      </a:solidFill>
                    </a:lnR>
                    <a:lnT w="38100" cap="flat" cmpd="sng" algn="ctr">
                      <a:solidFill>
                        <a:sysClr val="windowText" lastClr="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a:effectLst/>
                          <a:latin typeface="Adobe Arabic" pitchFamily="18" charset="-78"/>
                          <a:cs typeface="Adobe Arabic" pitchFamily="18" charset="-78"/>
                        </a:rPr>
                        <a:t>تجدید حیات شهری</a:t>
                      </a:r>
                      <a:endParaRPr lang="en-US" sz="2100" b="0" dirty="0">
                        <a:solidFill>
                          <a:srgbClr val="2E74B5"/>
                        </a:solidFill>
                        <a:effectLst/>
                        <a:latin typeface="Adobe Arabic" pitchFamily="18" charset="-78"/>
                        <a:ea typeface="Times New Roman" panose="02020603050405020304" pitchFamily="18" charset="0"/>
                        <a:cs typeface="Adobe Arabic" pitchFamily="18" charset="-78"/>
                      </a:endParaRPr>
                    </a:p>
                  </a:txBody>
                  <a:tcPr marL="63423" marR="63423" marT="0" marB="0" anchor="ctr">
                    <a:lnL w="12700" cmpd="sng">
                      <a:solidFill>
                        <a:srgbClr val="A5A5A5"/>
                      </a:solidFill>
                    </a:lnL>
                    <a:lnR w="12700" cmpd="sng">
                      <a:solidFill>
                        <a:srgbClr val="A5A5A5"/>
                      </a:solidFill>
                    </a:lnR>
                    <a:lnT w="38100" cap="flat" cmpd="sng" algn="ctr">
                      <a:solidFill>
                        <a:sysClr val="windowText" lastClr="00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0" lvl="0" indent="0" algn="r" rtl="1">
                        <a:lnSpc>
                          <a:spcPct val="90000"/>
                        </a:lnSpc>
                        <a:spcBef>
                          <a:spcPts val="1200"/>
                        </a:spcBef>
                        <a:spcAft>
                          <a:spcPts val="0"/>
                        </a:spcAft>
                        <a:buFontTx/>
                        <a:buNone/>
                      </a:pPr>
                      <a:r>
                        <a:rPr lang="fa-IR" sz="2100" b="1" kern="0" dirty="0" smtClean="0">
                          <a:effectLst/>
                          <a:latin typeface="Adobe Arabic" pitchFamily="18" charset="-78"/>
                          <a:cs typeface="Adobe Arabic" pitchFamily="18" charset="-78"/>
                        </a:rPr>
                        <a:t>قدرت نفوذ تاثیر و تسهیل توسعه زیرساخت های کلیدی  و بزرگ سازی  منافع محلی</a:t>
                      </a:r>
                    </a:p>
                  </a:txBody>
                  <a:tcPr marL="63423" marR="63423" marT="0" marB="0" anchor="ctr">
                    <a:lnL w="12700" cmpd="sng">
                      <a:solidFill>
                        <a:srgbClr val="A5A5A5"/>
                      </a:solidFill>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r>
              <a:tr h="703447">
                <a:tc>
                  <a:txBody>
                    <a:bodyPr/>
                    <a:lstStyle>
                      <a:lvl1pPr marL="0" algn="l" defTabSz="914400" rtl="0" eaLnBrk="1" latinLnBrk="0" hangingPunct="1">
                        <a:defRPr sz="1800" b="1" kern="1200">
                          <a:solidFill>
                            <a:schemeClr val="tx1"/>
                          </a:solidFill>
                          <a:latin typeface="Calibri" panose="020F0502020204030204"/>
                          <a:ea typeface=""/>
                          <a:cs typeface=""/>
                        </a:defRPr>
                      </a:lvl1pPr>
                      <a:lvl2pPr marL="457200" algn="l" defTabSz="914400" rtl="0" eaLnBrk="1" latinLnBrk="0" hangingPunct="1">
                        <a:defRPr sz="1800" b="1" kern="1200">
                          <a:solidFill>
                            <a:schemeClr val="tx1"/>
                          </a:solidFill>
                          <a:latin typeface="Calibri" panose="020F0502020204030204"/>
                          <a:ea typeface=""/>
                          <a:cs typeface=""/>
                        </a:defRPr>
                      </a:lvl2pPr>
                      <a:lvl3pPr marL="914400" algn="l" defTabSz="914400" rtl="0" eaLnBrk="1" latinLnBrk="0" hangingPunct="1">
                        <a:defRPr sz="1800" b="1" kern="1200">
                          <a:solidFill>
                            <a:schemeClr val="tx1"/>
                          </a:solidFill>
                          <a:latin typeface="Calibri" panose="020F0502020204030204"/>
                          <a:ea typeface=""/>
                          <a:cs typeface=""/>
                        </a:defRPr>
                      </a:lvl3pPr>
                      <a:lvl4pPr marL="1371600" algn="l" defTabSz="914400" rtl="0" eaLnBrk="1" latinLnBrk="0" hangingPunct="1">
                        <a:defRPr sz="1800" b="1" kern="1200">
                          <a:solidFill>
                            <a:schemeClr val="tx1"/>
                          </a:solidFill>
                          <a:latin typeface="Calibri" panose="020F0502020204030204"/>
                          <a:ea typeface=""/>
                          <a:cs typeface=""/>
                        </a:defRPr>
                      </a:lvl4pPr>
                      <a:lvl5pPr marL="1828800" algn="l" defTabSz="914400" rtl="0" eaLnBrk="1" latinLnBrk="0" hangingPunct="1">
                        <a:defRPr sz="1800" b="1" kern="1200">
                          <a:solidFill>
                            <a:schemeClr val="tx1"/>
                          </a:solidFill>
                          <a:latin typeface="Calibri" panose="020F0502020204030204"/>
                          <a:ea typeface=""/>
                          <a:cs typeface=""/>
                        </a:defRPr>
                      </a:lvl5pPr>
                      <a:lvl6pPr marL="2286000" algn="l" defTabSz="914400" rtl="0" eaLnBrk="1" latinLnBrk="0" hangingPunct="1">
                        <a:defRPr sz="1800" b="1" kern="1200">
                          <a:solidFill>
                            <a:schemeClr val="tx1"/>
                          </a:solidFill>
                          <a:latin typeface="Calibri" panose="020F0502020204030204"/>
                          <a:ea typeface=""/>
                          <a:cs typeface=""/>
                        </a:defRPr>
                      </a:lvl6pPr>
                      <a:lvl7pPr marL="2743200" algn="l" defTabSz="914400" rtl="0" eaLnBrk="1" latinLnBrk="0" hangingPunct="1">
                        <a:defRPr sz="1800" b="1" kern="1200">
                          <a:solidFill>
                            <a:schemeClr val="tx1"/>
                          </a:solidFill>
                          <a:latin typeface="Calibri" panose="020F0502020204030204"/>
                          <a:ea typeface=""/>
                          <a:cs typeface=""/>
                        </a:defRPr>
                      </a:lvl7pPr>
                      <a:lvl8pPr marL="3200400" algn="l" defTabSz="914400" rtl="0" eaLnBrk="1" latinLnBrk="0" hangingPunct="1">
                        <a:defRPr sz="1800" b="1" kern="1200">
                          <a:solidFill>
                            <a:schemeClr val="tx1"/>
                          </a:solidFill>
                          <a:latin typeface="Calibri" panose="020F0502020204030204"/>
                          <a:ea typeface=""/>
                          <a:cs typeface=""/>
                        </a:defRPr>
                      </a:lvl8pPr>
                      <a:lvl9pPr marL="3657600" algn="l" defTabSz="914400" rtl="0" eaLnBrk="1" latinLnBrk="0" hangingPunct="1">
                        <a:defRPr sz="1800" b="1"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توسعه همسایگی</a:t>
                      </a:r>
                    </a:p>
                    <a:p>
                      <a:pPr marL="342900" lvl="0" indent="-342900" algn="r" rtl="1">
                        <a:lnSpc>
                          <a:spcPct val="90000"/>
                        </a:lnSpc>
                        <a:spcBef>
                          <a:spcPts val="200"/>
                        </a:spcBef>
                        <a:spcAft>
                          <a:spcPts val="0"/>
                        </a:spcAft>
                        <a:buFont typeface="Arial" panose="020B0604020202020204" pitchFamily="34" charset="0"/>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توسعه روستایی</a:t>
                      </a:r>
                    </a:p>
                  </a:txBody>
                  <a:tcPr marL="63423" marR="63423" marT="0" marB="0" anchor="ctr">
                    <a:lnL w="38100" cap="flat" cmpd="sng" algn="ctr">
                      <a:solidFill>
                        <a:sysClr val="windowText" lastClr="000000"/>
                      </a:solidFill>
                      <a:prstDash val="solid"/>
                      <a:round/>
                      <a:headEnd type="none" w="med" len="med"/>
                      <a:tailEnd type="none" w="med" len="med"/>
                    </a:lnL>
                    <a:lnR w="12700" cap="flat" cmpd="sng" algn="ctr">
                      <a:solidFill>
                        <a:srgbClr val="A5A5A5"/>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lvl1pPr marL="0" algn="l" defTabSz="914400" rtl="0" eaLnBrk="1" latinLnBrk="0" hangingPunct="1">
                        <a:defRPr sz="1800" kern="1200">
                          <a:solidFill>
                            <a:schemeClr val="tx1"/>
                          </a:solidFill>
                          <a:latin typeface="Calibri" panose="020F0502020204030204"/>
                          <a:ea typeface=""/>
                          <a:cs typeface=""/>
                        </a:defRPr>
                      </a:lvl1pPr>
                      <a:lvl2pPr marL="457200" algn="l" defTabSz="914400" rtl="0" eaLnBrk="1" latinLnBrk="0" hangingPunct="1">
                        <a:defRPr sz="1800" kern="1200">
                          <a:solidFill>
                            <a:schemeClr val="tx1"/>
                          </a:solidFill>
                          <a:latin typeface="Calibri" panose="020F0502020204030204"/>
                          <a:ea typeface=""/>
                          <a:cs typeface=""/>
                        </a:defRPr>
                      </a:lvl2pPr>
                      <a:lvl3pPr marL="914400" algn="l" defTabSz="914400" rtl="0" eaLnBrk="1" latinLnBrk="0" hangingPunct="1">
                        <a:defRPr sz="1800" kern="1200">
                          <a:solidFill>
                            <a:schemeClr val="tx1"/>
                          </a:solidFill>
                          <a:latin typeface="Calibri" panose="020F0502020204030204"/>
                          <a:ea typeface=""/>
                          <a:cs typeface=""/>
                        </a:defRPr>
                      </a:lvl3pPr>
                      <a:lvl4pPr marL="1371600" algn="l" defTabSz="914400" rtl="0" eaLnBrk="1" latinLnBrk="0" hangingPunct="1">
                        <a:defRPr sz="1800" kern="1200">
                          <a:solidFill>
                            <a:schemeClr val="tx1"/>
                          </a:solidFill>
                          <a:latin typeface="Calibri" panose="020F0502020204030204"/>
                          <a:ea typeface=""/>
                          <a:cs typeface=""/>
                        </a:defRPr>
                      </a:lvl4pPr>
                      <a:lvl5pPr marL="1828800" algn="l" defTabSz="914400" rtl="0" eaLnBrk="1" latinLnBrk="0" hangingPunct="1">
                        <a:defRPr sz="1800" kern="1200">
                          <a:solidFill>
                            <a:schemeClr val="tx1"/>
                          </a:solidFill>
                          <a:latin typeface="Calibri" panose="020F0502020204030204"/>
                          <a:ea typeface=""/>
                          <a:cs typeface=""/>
                        </a:defRPr>
                      </a:lvl5pPr>
                      <a:lvl6pPr marL="2286000" algn="l" defTabSz="914400" rtl="0" eaLnBrk="1" latinLnBrk="0" hangingPunct="1">
                        <a:defRPr sz="1800" kern="1200">
                          <a:solidFill>
                            <a:schemeClr val="tx1"/>
                          </a:solidFill>
                          <a:latin typeface="Calibri" panose="020F0502020204030204"/>
                          <a:ea typeface=""/>
                          <a:cs typeface=""/>
                        </a:defRPr>
                      </a:lvl6pPr>
                      <a:lvl7pPr marL="2743200" algn="l" defTabSz="914400" rtl="0" eaLnBrk="1" latinLnBrk="0" hangingPunct="1">
                        <a:defRPr sz="1800" kern="1200">
                          <a:solidFill>
                            <a:schemeClr val="tx1"/>
                          </a:solidFill>
                          <a:latin typeface="Calibri" panose="020F0502020204030204"/>
                          <a:ea typeface=""/>
                          <a:cs typeface=""/>
                        </a:defRPr>
                      </a:lvl7pPr>
                      <a:lvl8pPr marL="3200400" algn="l" defTabSz="914400" rtl="0" eaLnBrk="1" latinLnBrk="0" hangingPunct="1">
                        <a:defRPr sz="1800" kern="1200">
                          <a:solidFill>
                            <a:schemeClr val="tx1"/>
                          </a:solidFill>
                          <a:latin typeface="Calibri" panose="020F0502020204030204"/>
                          <a:ea typeface=""/>
                          <a:cs typeface=""/>
                        </a:defRPr>
                      </a:lvl8pPr>
                      <a:lvl9pPr marL="3657600" algn="l" defTabSz="914400" rtl="0" eaLnBrk="1" latinLnBrk="0" hangingPunct="1">
                        <a:defRPr sz="1800" kern="1200">
                          <a:solidFill>
                            <a:schemeClr val="tx1"/>
                          </a:solidFill>
                          <a:latin typeface="Calibri" panose="020F0502020204030204"/>
                          <a:ea typeface=""/>
                          <a:cs typeface=""/>
                        </a:defRPr>
                      </a:lvl9pPr>
                    </a:lstStyle>
                    <a:p>
                      <a:pPr marL="342900" lvl="0" indent="-342900" algn="r" rtl="1">
                        <a:lnSpc>
                          <a:spcPct val="90000"/>
                        </a:lnSpc>
                        <a:spcBef>
                          <a:spcPts val="200"/>
                        </a:spcBef>
                        <a:spcAft>
                          <a:spcPts val="0"/>
                        </a:spcAft>
                        <a:buFont typeface="Wingdings" panose="05000000000000000000" pitchFamily="2" charset="2"/>
                        <a:buChar char="×"/>
                      </a:pPr>
                      <a:r>
                        <a:rPr lang="fa-IR" sz="2100" b="0" dirty="0" smtClean="0">
                          <a:solidFill>
                            <a:schemeClr val="tx1"/>
                          </a:solidFill>
                          <a:effectLst/>
                          <a:latin typeface="Adobe Arabic" pitchFamily="18" charset="-78"/>
                          <a:ea typeface="Times New Roman" panose="02020603050405020304" pitchFamily="18" charset="0"/>
                          <a:cs typeface="Adobe Arabic" pitchFamily="18" charset="-78"/>
                        </a:rPr>
                        <a:t>تضمین توسعه شهری</a:t>
                      </a:r>
                    </a:p>
                  </a:txBody>
                  <a:tcPr marL="63423" marR="63423" marT="0" marB="0" anchor="ctr">
                    <a:lnL w="12700" cap="flat" cmpd="sng" algn="ctr">
                      <a:solidFill>
                        <a:srgbClr val="A5A5A5"/>
                      </a:solidFill>
                      <a:prstDash val="solid"/>
                      <a:round/>
                      <a:headEnd type="none" w="med" len="med"/>
                      <a:tailEnd type="none" w="med" len="med"/>
                    </a:lnL>
                    <a:lnR w="12700" cap="flat" cmpd="sng" algn="ctr">
                      <a:solidFill>
                        <a:srgbClr val="A5A5A5"/>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p>
                      <a:pPr marL="0" marR="0" lvl="0" indent="0" algn="r" defTabSz="914400" rtl="1" eaLnBrk="1" fontAlgn="auto" latinLnBrk="0" hangingPunct="1">
                        <a:lnSpc>
                          <a:spcPct val="90000"/>
                        </a:lnSpc>
                        <a:spcBef>
                          <a:spcPts val="1200"/>
                        </a:spcBef>
                        <a:spcAft>
                          <a:spcPts val="0"/>
                        </a:spcAft>
                        <a:buClrTx/>
                        <a:buSzTx/>
                        <a:buFontTx/>
                        <a:buNone/>
                        <a:tabLst/>
                        <a:defRPr/>
                      </a:pPr>
                      <a:r>
                        <a:rPr lang="fa-IR" sz="2100" b="1" kern="0" dirty="0" smtClean="0">
                          <a:effectLst/>
                          <a:latin typeface="Adobe Arabic" pitchFamily="18" charset="-78"/>
                          <a:cs typeface="Adobe Arabic" pitchFamily="18" charset="-78"/>
                        </a:rPr>
                        <a:t>تسهیل معیشت</a:t>
                      </a:r>
                    </a:p>
                  </a:txBody>
                  <a:tcPr marL="63423" marR="63423" marT="0" marB="0" anchor="ctr">
                    <a:lnL w="12700" cap="flat" cmpd="sng" algn="ctr">
                      <a:solidFill>
                        <a:srgbClr val="A5A5A5"/>
                      </a:solidFill>
                      <a:prstDash val="solid"/>
                      <a:round/>
                      <a:headEnd type="none" w="med" len="med"/>
                      <a:tailEnd type="none" w="med" len="med"/>
                    </a:lnL>
                    <a:lnR w="38100" cap="flat" cmpd="sng" algn="ctr">
                      <a:solidFill>
                        <a:sysClr val="windowText" lastClr="000000"/>
                      </a:solidFill>
                      <a:prstDash val="solid"/>
                      <a:round/>
                      <a:headEnd type="none" w="med" len="med"/>
                      <a:tailEnd type="none" w="med" len="med"/>
                    </a:lnR>
                    <a:lnT w="38100" cap="flat" cmpd="sng" algn="ctr">
                      <a:solidFill>
                        <a:sysClr val="windowText" lastClr="000000"/>
                      </a:solidFill>
                      <a:prstDash val="solid"/>
                      <a:round/>
                      <a:headEnd type="none" w="med" len="med"/>
                      <a:tailEnd type="none" w="med" len="med"/>
                    </a:lnT>
                    <a:lnB w="381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r>
            </a:tbl>
          </a:graphicData>
        </a:graphic>
      </p:graphicFrame>
    </p:spTree>
    <p:extLst>
      <p:ext uri="{BB962C8B-B14F-4D97-AF65-F5344CB8AC3E}">
        <p14:creationId xmlns:p14="http://schemas.microsoft.com/office/powerpoint/2010/main" val="69267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5"/>
                                        </p:tgtEl>
                                      </p:cBhvr>
                                    </p:animEffect>
                                    <p:set>
                                      <p:cBhvr>
                                        <p:cTn id="14" dur="1" fill="hold">
                                          <p:stCondLst>
                                            <p:cond delay="499"/>
                                          </p:stCondLst>
                                        </p:cTn>
                                        <p:tgtEl>
                                          <p:spTgt spid="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9"/>
                                        </p:tgtEl>
                                      </p:cBhvr>
                                    </p:animEffect>
                                    <p:set>
                                      <p:cBhvr>
                                        <p:cTn id="26" dur="1" fill="hold">
                                          <p:stCondLst>
                                            <p:cond delay="499"/>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nodeType="clickEffect">
                                  <p:stCondLst>
                                    <p:cond delay="0"/>
                                  </p:stCondLst>
                                  <p:childTnLst>
                                    <p:animEffect transition="out" filter="fade">
                                      <p:cBhvr>
                                        <p:cTn id="37" dur="500"/>
                                        <p:tgtEl>
                                          <p:spTgt spid="10"/>
                                        </p:tgtEl>
                                      </p:cBhvr>
                                    </p:animEffect>
                                    <p:set>
                                      <p:cBhvr>
                                        <p:cTn id="38" dur="1" fill="hold">
                                          <p:stCondLst>
                                            <p:cond delay="499"/>
                                          </p:stCondLst>
                                        </p:cTn>
                                        <p:tgtEl>
                                          <p:spTgt spid="10"/>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nodeType="clickEffect">
                                  <p:stCondLst>
                                    <p:cond delay="0"/>
                                  </p:stCondLst>
                                  <p:childTnLst>
                                    <p:animEffect transition="out" filter="fade">
                                      <p:cBhvr>
                                        <p:cTn id="49" dur="500"/>
                                        <p:tgtEl>
                                          <p:spTgt spid="11"/>
                                        </p:tgtEl>
                                      </p:cBhvr>
                                    </p:animEffect>
                                    <p:set>
                                      <p:cBhvr>
                                        <p:cTn id="50" dur="1" fill="hold">
                                          <p:stCondLst>
                                            <p:cond delay="499"/>
                                          </p:stCondLst>
                                        </p:cTn>
                                        <p:tgtEl>
                                          <p:spTgt spid="11"/>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1000"/>
                                        <p:tgtEl>
                                          <p:spTgt spid="12"/>
                                        </p:tgtEl>
                                      </p:cBhvr>
                                    </p:animEffect>
                                    <p:anim calcmode="lin" valueType="num">
                                      <p:cBhvr>
                                        <p:cTn id="56" dur="1000" fill="hold"/>
                                        <p:tgtEl>
                                          <p:spTgt spid="12"/>
                                        </p:tgtEl>
                                        <p:attrNameLst>
                                          <p:attrName>ppt_x</p:attrName>
                                        </p:attrNameLst>
                                      </p:cBhvr>
                                      <p:tavLst>
                                        <p:tav tm="0">
                                          <p:val>
                                            <p:strVal val="#ppt_x"/>
                                          </p:val>
                                        </p:tav>
                                        <p:tav tm="100000">
                                          <p:val>
                                            <p:strVal val="#ppt_x"/>
                                          </p:val>
                                        </p:tav>
                                      </p:tavLst>
                                    </p:anim>
                                    <p:anim calcmode="lin" valueType="num">
                                      <p:cBhvr>
                                        <p:cTn id="5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nodeType="clickEffect">
                                  <p:stCondLst>
                                    <p:cond delay="0"/>
                                  </p:stCondLst>
                                  <p:childTnLst>
                                    <p:animEffect transition="out" filter="fade">
                                      <p:cBhvr>
                                        <p:cTn id="61" dur="500"/>
                                        <p:tgtEl>
                                          <p:spTgt spid="12"/>
                                        </p:tgtEl>
                                      </p:cBhvr>
                                    </p:animEffect>
                                    <p:set>
                                      <p:cBhvr>
                                        <p:cTn id="6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pPr algn="r" rtl="1"/>
            <a:r>
              <a:rPr lang="fa-IR" sz="4267" b="1" dirty="0">
                <a:ln w="12700">
                  <a:solidFill>
                    <a:schemeClr val="tx1"/>
                  </a:solidFill>
                </a:ln>
                <a:solidFill>
                  <a:srgbClr val="FF0000"/>
                </a:solidFill>
                <a:cs typeface="B Homa" panose="00000400000000000000" pitchFamily="2" charset="-78"/>
              </a:rPr>
              <a:t>نقد و بررسی</a:t>
            </a:r>
            <a:endParaRPr lang="en-US" sz="4267" dirty="0"/>
          </a:p>
        </p:txBody>
      </p:sp>
      <p:sp>
        <p:nvSpPr>
          <p:cNvPr id="7" name="Content Placeholder 6"/>
          <p:cNvSpPr>
            <a:spLocks noGrp="1"/>
          </p:cNvSpPr>
          <p:nvPr>
            <p:ph idx="1"/>
          </p:nvPr>
        </p:nvSpPr>
        <p:spPr>
          <a:xfrm>
            <a:off x="711201" y="1701801"/>
            <a:ext cx="10972799" cy="3777623"/>
          </a:xfrm>
        </p:spPr>
        <p:txBody>
          <a:bodyPr>
            <a:noAutofit/>
          </a:bodyPr>
          <a:lstStyle/>
          <a:p>
            <a:pPr marL="0" indent="0" algn="just">
              <a:buNone/>
            </a:pPr>
            <a:r>
              <a:rPr lang="fa-IR" sz="2667" dirty="0">
                <a:solidFill>
                  <a:schemeClr val="tx1"/>
                </a:solidFill>
                <a:latin typeface="Adobe Arabic" pitchFamily="18" charset="-78"/>
                <a:cs typeface="Adobe Arabic" pitchFamily="18" charset="-78"/>
              </a:rPr>
              <a:t>تلاش </a:t>
            </a:r>
            <a:r>
              <a:rPr lang="fa-IR" sz="2667" dirty="0">
                <a:solidFill>
                  <a:schemeClr val="tx1"/>
                </a:solidFill>
                <a:latin typeface="Adobe Arabic" pitchFamily="18" charset="-78"/>
                <a:cs typeface="Adobe Arabic" pitchFamily="18" charset="-78"/>
              </a:rPr>
              <a:t>مدیران و برنامه ریزان شهری برای تغییر رویکرد در حل و فصل مسائل و معضلات شهری و حرکت به سمت جامعه ایده آل بسیار امیدوارکننده </a:t>
            </a:r>
            <a:r>
              <a:rPr lang="fa-IR" sz="2667" dirty="0">
                <a:solidFill>
                  <a:schemeClr val="tx1"/>
                </a:solidFill>
                <a:latin typeface="Adobe Arabic" pitchFamily="18" charset="-78"/>
                <a:cs typeface="Adobe Arabic" pitchFamily="18" charset="-78"/>
              </a:rPr>
              <a:t>است.</a:t>
            </a:r>
            <a:endParaRPr lang="fa-IR" sz="2667" dirty="0">
              <a:solidFill>
                <a:schemeClr val="tx1"/>
              </a:solidFill>
              <a:latin typeface="Adobe Arabic" pitchFamily="18" charset="-78"/>
              <a:cs typeface="Adobe Arabic" pitchFamily="18" charset="-78"/>
            </a:endParaRPr>
          </a:p>
          <a:p>
            <a:pPr marL="0" indent="0" algn="just">
              <a:buNone/>
            </a:pPr>
            <a:r>
              <a:rPr lang="fa-IR" sz="2667" dirty="0">
                <a:solidFill>
                  <a:schemeClr val="tx1"/>
                </a:solidFill>
                <a:latin typeface="Adobe Arabic" pitchFamily="18" charset="-78"/>
                <a:cs typeface="Adobe Arabic" pitchFamily="18" charset="-78"/>
              </a:rPr>
              <a:t>چشم انداز مطرح شده برای 20 سال آینده شهر جامع و کامل بوده و تمامی ابعادی که نیازمند مداخله است، در </a:t>
            </a:r>
            <a:r>
              <a:rPr lang="fa-IR" sz="2667" dirty="0">
                <a:solidFill>
                  <a:schemeClr val="tx1"/>
                </a:solidFill>
                <a:latin typeface="Adobe Arabic" pitchFamily="18" charset="-78"/>
                <a:cs typeface="Adobe Arabic" pitchFamily="18" charset="-78"/>
              </a:rPr>
              <a:t>برمیگیرد.</a:t>
            </a:r>
            <a:endParaRPr lang="fa-IR" sz="2667" dirty="0">
              <a:solidFill>
                <a:schemeClr val="tx1"/>
              </a:solidFill>
              <a:latin typeface="Adobe Arabic" pitchFamily="18" charset="-78"/>
              <a:cs typeface="Adobe Arabic" pitchFamily="18" charset="-78"/>
            </a:endParaRPr>
          </a:p>
          <a:p>
            <a:pPr marL="0" indent="0" algn="just">
              <a:buNone/>
            </a:pPr>
            <a:r>
              <a:rPr lang="fa-IR" sz="2667" dirty="0">
                <a:solidFill>
                  <a:schemeClr val="tx1"/>
                </a:solidFill>
                <a:latin typeface="Adobe Arabic" pitchFamily="18" charset="-78"/>
                <a:cs typeface="Adobe Arabic" pitchFamily="18" charset="-78"/>
              </a:rPr>
              <a:t>شناخت کافی از شرایط موجود شهر سبب شده نگاهی واقع بینانه به حل مسائل وجود داشته باشد، از این رو خط مشی استراتژیک شهر در 3 مرحله مطرح شده است و این 3 مرحله  دارای ارتباط تنگاتنگ بوده و هر یک بر دیگری تأثیر </a:t>
            </a:r>
            <a:r>
              <a:rPr lang="fa-IR" sz="2667" dirty="0">
                <a:solidFill>
                  <a:schemeClr val="tx1"/>
                </a:solidFill>
                <a:latin typeface="Adobe Arabic" pitchFamily="18" charset="-78"/>
                <a:cs typeface="Adobe Arabic" pitchFamily="18" charset="-78"/>
              </a:rPr>
              <a:t>میگذارد.</a:t>
            </a:r>
            <a:endParaRPr lang="fa-IR" sz="2667" dirty="0">
              <a:solidFill>
                <a:schemeClr val="tx1"/>
              </a:solidFill>
              <a:latin typeface="Adobe Arabic" pitchFamily="18" charset="-78"/>
              <a:cs typeface="Adobe Arabic" pitchFamily="18" charset="-78"/>
            </a:endParaRPr>
          </a:p>
          <a:p>
            <a:pPr marL="0" indent="0" algn="just">
              <a:buNone/>
            </a:pPr>
            <a:r>
              <a:rPr lang="fa-IR" sz="2667" dirty="0">
                <a:solidFill>
                  <a:schemeClr val="tx1"/>
                </a:solidFill>
                <a:latin typeface="Adobe Arabic" pitchFamily="18" charset="-78"/>
                <a:cs typeface="Adobe Arabic" pitchFamily="18" charset="-78"/>
              </a:rPr>
              <a:t>توجه خاص و ویژه به مشارکت شهروندان از دیگر نقاط قوت این طرح میباشد که بارها مورد تاکید قرار گرفته </a:t>
            </a:r>
            <a:r>
              <a:rPr lang="fa-IR" sz="2667" dirty="0">
                <a:solidFill>
                  <a:schemeClr val="tx1"/>
                </a:solidFill>
                <a:latin typeface="Adobe Arabic" pitchFamily="18" charset="-78"/>
                <a:cs typeface="Adobe Arabic" pitchFamily="18" charset="-78"/>
              </a:rPr>
              <a:t>است.</a:t>
            </a:r>
            <a:endParaRPr lang="fa-IR" sz="2667" dirty="0">
              <a:solidFill>
                <a:schemeClr val="tx1"/>
              </a:solidFill>
              <a:latin typeface="Adobe Arabic" pitchFamily="18" charset="-78"/>
              <a:cs typeface="Adobe Arabic" pitchFamily="18" charset="-78"/>
            </a:endParaRPr>
          </a:p>
          <a:p>
            <a:pPr marL="0" indent="0" algn="just">
              <a:buNone/>
            </a:pPr>
            <a:r>
              <a:rPr lang="fa-IR" sz="2667" dirty="0">
                <a:solidFill>
                  <a:schemeClr val="tx1"/>
                </a:solidFill>
                <a:latin typeface="Adobe Arabic" pitchFamily="18" charset="-78"/>
                <a:cs typeface="Adobe Arabic" pitchFamily="18" charset="-78"/>
              </a:rPr>
              <a:t>از مسائلی که به نظر می‌رسد در این طرح به خوبی مورد توجه قرار نگرفته است، ارائه برنامه ها و طرح های در قالب استراتژی های مطرح شده می‌باشد، این برنامه ها و طرح ها بسیار کلی بوده و از شفافیت و گویایی لازم برخوردار نیستند و همین امر میتواند بر نحوه اجرای استراتژی توسعه </a:t>
            </a:r>
            <a:r>
              <a:rPr lang="fa-IR" sz="2667" dirty="0">
                <a:solidFill>
                  <a:schemeClr val="tx1"/>
                </a:solidFill>
                <a:latin typeface="Adobe Arabic" pitchFamily="18" charset="-78"/>
                <a:cs typeface="Adobe Arabic" pitchFamily="18" charset="-78"/>
              </a:rPr>
              <a:t>شهر</a:t>
            </a:r>
            <a:r>
              <a:rPr lang="en-US" sz="2667" dirty="0">
                <a:solidFill>
                  <a:schemeClr val="tx1"/>
                </a:solidFill>
                <a:latin typeface="Adobe Arabic" pitchFamily="18" charset="-78"/>
                <a:cs typeface="Adobe Arabic" pitchFamily="18" charset="-78"/>
              </a:rPr>
              <a:t>CDS</a:t>
            </a:r>
            <a:r>
              <a:rPr lang="en-US" sz="2667" dirty="0">
                <a:solidFill>
                  <a:schemeClr val="tx1"/>
                </a:solidFill>
                <a:latin typeface="Adobe Arabic" pitchFamily="18" charset="-78"/>
                <a:cs typeface="Adobe Arabic" pitchFamily="18" charset="-78"/>
              </a:rPr>
              <a:t>) </a:t>
            </a:r>
            <a:r>
              <a:rPr lang="fa-IR" sz="2667" dirty="0">
                <a:solidFill>
                  <a:schemeClr val="tx1"/>
                </a:solidFill>
                <a:latin typeface="Adobe Arabic" pitchFamily="18" charset="-78"/>
                <a:cs typeface="Adobe Arabic" pitchFamily="18" charset="-78"/>
              </a:rPr>
              <a:t>) تاثیرات </a:t>
            </a:r>
            <a:r>
              <a:rPr lang="fa-IR" sz="2667" dirty="0">
                <a:solidFill>
                  <a:schemeClr val="tx1"/>
                </a:solidFill>
                <a:latin typeface="Adobe Arabic" pitchFamily="18" charset="-78"/>
                <a:cs typeface="Adobe Arabic" pitchFamily="18" charset="-78"/>
              </a:rPr>
              <a:t>منفی بر جای </a:t>
            </a:r>
            <a:r>
              <a:rPr lang="fa-IR" sz="2667" dirty="0">
                <a:solidFill>
                  <a:schemeClr val="tx1"/>
                </a:solidFill>
                <a:latin typeface="Adobe Arabic" pitchFamily="18" charset="-78"/>
                <a:cs typeface="Adobe Arabic" pitchFamily="18" charset="-78"/>
              </a:rPr>
              <a:t>گذارد.</a:t>
            </a:r>
            <a:endParaRPr lang="en-US" sz="2667" dirty="0">
              <a:solidFill>
                <a:schemeClr val="tx1"/>
              </a:solidFill>
              <a:latin typeface="Adobe Arabic" pitchFamily="18" charset="-78"/>
              <a:cs typeface="Adobe Arabic" pitchFamily="18" charset="-78"/>
            </a:endParaRPr>
          </a:p>
        </p:txBody>
      </p:sp>
      <p:sp>
        <p:nvSpPr>
          <p:cNvPr id="2" name="Slide Number Placeholder 1"/>
          <p:cNvSpPr>
            <a:spLocks noGrp="1"/>
          </p:cNvSpPr>
          <p:nvPr>
            <p:ph type="sldNum" sz="quarter" idx="12"/>
          </p:nvPr>
        </p:nvSpPr>
        <p:spPr/>
        <p:txBody>
          <a:bodyPr/>
          <a:lstStyle/>
          <a:p>
            <a:fld id="{7640B57A-9E06-4F74-8500-F88702F4C3E9}" type="slidenum">
              <a:rPr lang="en-US" b="1" smtClean="0">
                <a:solidFill>
                  <a:srgbClr val="9F8351">
                    <a:lumMod val="60000"/>
                    <a:lumOff val="40000"/>
                  </a:srgbClr>
                </a:solidFill>
              </a:rPr>
              <a:pPr/>
              <a:t>14</a:t>
            </a:fld>
            <a:endParaRPr lang="en-US" b="1" dirty="0">
              <a:solidFill>
                <a:srgbClr val="9F8351">
                  <a:lumMod val="60000"/>
                  <a:lumOff val="40000"/>
                </a:srgbClr>
              </a:solidFill>
            </a:endParaRPr>
          </a:p>
        </p:txBody>
      </p:sp>
    </p:spTree>
    <p:extLst>
      <p:ext uri="{BB962C8B-B14F-4D97-AF65-F5344CB8AC3E}">
        <p14:creationId xmlns:p14="http://schemas.microsoft.com/office/powerpoint/2010/main" val="16112835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995" y="3632200"/>
            <a:ext cx="3421191" cy="2913517"/>
          </a:xfrm>
          <a:prstGeom prst="rect">
            <a:avLst/>
          </a:prstGeom>
          <a:ln>
            <a:noFill/>
          </a:ln>
          <a:effectLst>
            <a:softEdge rad="112500"/>
          </a:effectLst>
        </p:spPr>
      </p:pic>
      <p:sp>
        <p:nvSpPr>
          <p:cNvPr id="2" name="Title 1"/>
          <p:cNvSpPr>
            <a:spLocks noGrp="1"/>
          </p:cNvSpPr>
          <p:nvPr>
            <p:ph type="title"/>
          </p:nvPr>
        </p:nvSpPr>
        <p:spPr/>
        <p:txBody>
          <a:bodyPr>
            <a:normAutofit/>
          </a:bodyPr>
          <a:lstStyle/>
          <a:p>
            <a:pPr algn="r">
              <a:tabLst>
                <a:tab pos="8074882" algn="l"/>
              </a:tabLst>
            </a:pPr>
            <a:r>
              <a:rPr lang="fa-IR" sz="4267" b="1" dirty="0">
                <a:ln w="12700">
                  <a:solidFill>
                    <a:schemeClr val="tx1"/>
                  </a:solidFill>
                </a:ln>
                <a:solidFill>
                  <a:srgbClr val="FF0000"/>
                </a:solidFill>
                <a:cs typeface="B Homa" panose="00000400000000000000" pitchFamily="2" charset="-78"/>
              </a:rPr>
              <a:t>معرفی اجمالی </a:t>
            </a:r>
            <a:r>
              <a:rPr lang="en-US" sz="4000" b="1" dirty="0">
                <a:ln w="12700">
                  <a:solidFill>
                    <a:schemeClr val="tx1"/>
                  </a:solidFill>
                </a:ln>
                <a:solidFill>
                  <a:srgbClr val="FF0000"/>
                </a:solidFill>
                <a:latin typeface="Times New Roman" panose="02020603050405020304" pitchFamily="18" charset="0"/>
                <a:cs typeface="Times New Roman" panose="02020603050405020304" pitchFamily="18" charset="0"/>
              </a:rPr>
              <a:t>eThekwini </a:t>
            </a:r>
          </a:p>
        </p:txBody>
      </p:sp>
      <p:sp>
        <p:nvSpPr>
          <p:cNvPr id="3" name="Content Placeholder 2"/>
          <p:cNvSpPr>
            <a:spLocks noGrp="1"/>
          </p:cNvSpPr>
          <p:nvPr>
            <p:ph idx="1"/>
          </p:nvPr>
        </p:nvSpPr>
        <p:spPr>
          <a:xfrm>
            <a:off x="7721600" y="1615257"/>
            <a:ext cx="4064000" cy="4525963"/>
          </a:xfrm>
        </p:spPr>
        <p:txBody>
          <a:bodyPr>
            <a:normAutofit/>
          </a:bodyPr>
          <a:lstStyle/>
          <a:p>
            <a:pPr marL="0" indent="0" algn="just">
              <a:buNone/>
            </a:pPr>
            <a:r>
              <a:rPr lang="fa-IR" sz="3200" dirty="0">
                <a:solidFill>
                  <a:schemeClr val="tx1"/>
                </a:solidFill>
                <a:latin typeface="Adobe Arabic" pitchFamily="18" charset="-78"/>
                <a:cs typeface="Adobe Arabic" pitchFamily="18" charset="-78"/>
              </a:rPr>
              <a:t>دوربان (اتکوینی</a:t>
            </a:r>
            <a:r>
              <a:rPr lang="en-US" sz="3200" dirty="0">
                <a:solidFill>
                  <a:schemeClr val="tx1"/>
                </a:solidFill>
                <a:latin typeface="Adobe Arabic" pitchFamily="18" charset="-78"/>
                <a:cs typeface="Adobe Arabic" pitchFamily="18" charset="-78"/>
              </a:rPr>
              <a:t>eThekwini </a:t>
            </a:r>
            <a:r>
              <a:rPr lang="fa-IR" sz="3200" dirty="0">
                <a:solidFill>
                  <a:schemeClr val="tx1"/>
                </a:solidFill>
                <a:latin typeface="Adobe Arabic" pitchFamily="18" charset="-78"/>
                <a:cs typeface="Adobe Arabic" pitchFamily="18" charset="-78"/>
              </a:rPr>
              <a:t> به </a:t>
            </a:r>
            <a:r>
              <a:rPr lang="fa-IR" sz="3200" dirty="0">
                <a:solidFill>
                  <a:schemeClr val="tx1"/>
                </a:solidFill>
                <a:latin typeface="Adobe Arabic" pitchFamily="18" charset="-78"/>
                <a:cs typeface="Adobe Arabic" pitchFamily="18" charset="-78"/>
              </a:rPr>
              <a:t>معنای </a:t>
            </a:r>
            <a:r>
              <a:rPr lang="fa-IR" sz="3200" dirty="0">
                <a:solidFill>
                  <a:schemeClr val="tx1"/>
                </a:solidFill>
                <a:latin typeface="Adobe Arabic" pitchFamily="18" charset="-78"/>
                <a:cs typeface="Adobe Arabic" pitchFamily="18" charset="-78"/>
              </a:rPr>
              <a:t>شهر خلیجی یا بندری) یکی از 11 بخش ایالت کوازولو-ناتال از آفریقای جنوبی </a:t>
            </a:r>
            <a:r>
              <a:rPr lang="fa-IR" sz="3200" dirty="0">
                <a:solidFill>
                  <a:schemeClr val="tx1"/>
                </a:solidFill>
                <a:latin typeface="Adobe Arabic" pitchFamily="18" charset="-78"/>
                <a:cs typeface="Adobe Arabic" pitchFamily="18" charset="-78"/>
              </a:rPr>
              <a:t>و بزرگترین شهر آن است. </a:t>
            </a:r>
            <a:r>
              <a:rPr lang="fa-IR" sz="3200" dirty="0">
                <a:solidFill>
                  <a:schemeClr val="tx1"/>
                </a:solidFill>
                <a:latin typeface="Adobe Arabic" pitchFamily="18" charset="-78"/>
                <a:cs typeface="Adobe Arabic" pitchFamily="18" charset="-78"/>
              </a:rPr>
              <a:t>این شهر از هفت شورای محلی مستقل و سرزمین قبیله ای تشکیل شده است</a:t>
            </a:r>
            <a:r>
              <a:rPr lang="fa-IR" sz="3200" dirty="0">
                <a:solidFill>
                  <a:schemeClr val="tx1"/>
                </a:solidFill>
                <a:latin typeface="Adobe Arabic" pitchFamily="18" charset="-78"/>
                <a:cs typeface="Adobe Arabic" pitchFamily="18" charset="-78"/>
              </a:rPr>
              <a:t>. شهرداری متروپولیتن</a:t>
            </a:r>
            <a:r>
              <a:rPr lang="en-US" sz="3200" dirty="0">
                <a:solidFill>
                  <a:schemeClr val="tx1"/>
                </a:solidFill>
                <a:latin typeface="Adobe Arabic" pitchFamily="18" charset="-78"/>
                <a:cs typeface="Adobe Arabic" pitchFamily="18" charset="-78"/>
              </a:rPr>
              <a:t>eThekwini </a:t>
            </a:r>
            <a:r>
              <a:rPr lang="fa-IR" sz="3200" dirty="0">
                <a:solidFill>
                  <a:schemeClr val="tx1"/>
                </a:solidFill>
                <a:latin typeface="Adobe Arabic" pitchFamily="18" charset="-78"/>
                <a:cs typeface="Adobe Arabic" pitchFamily="18" charset="-78"/>
              </a:rPr>
              <a:t>، </a:t>
            </a:r>
            <a:r>
              <a:rPr lang="fa-IR" sz="3200" dirty="0">
                <a:solidFill>
                  <a:schemeClr val="tx1"/>
                </a:solidFill>
                <a:latin typeface="Adobe Arabic" pitchFamily="18" charset="-78"/>
                <a:cs typeface="Adobe Arabic" pitchFamily="18" charset="-78"/>
              </a:rPr>
              <a:t>در </a:t>
            </a:r>
            <a:r>
              <a:rPr lang="fa-IR" sz="3200" dirty="0">
                <a:solidFill>
                  <a:schemeClr val="tx1"/>
                </a:solidFill>
                <a:latin typeface="Adobe Arabic" pitchFamily="18" charset="-78"/>
                <a:cs typeface="Adobe Arabic" pitchFamily="18" charset="-78"/>
              </a:rPr>
              <a:t>سال 2000 تاسیس </a:t>
            </a:r>
            <a:r>
              <a:rPr lang="fa-IR" sz="3200" dirty="0">
                <a:solidFill>
                  <a:schemeClr val="tx1"/>
                </a:solidFill>
                <a:latin typeface="Adobe Arabic" pitchFamily="18" charset="-78"/>
                <a:cs typeface="Adobe Arabic" pitchFamily="18" charset="-78"/>
              </a:rPr>
              <a:t>شد</a:t>
            </a:r>
            <a:r>
              <a:rPr lang="en-US" sz="3200" dirty="0">
                <a:solidFill>
                  <a:schemeClr val="tx1"/>
                </a:solidFill>
                <a:latin typeface="Adobe Arabic" pitchFamily="18" charset="-78"/>
                <a:cs typeface="Adobe Arabic" pitchFamily="18" charset="-78"/>
              </a:rPr>
              <a:t>.</a:t>
            </a:r>
            <a:endParaRPr lang="en-US" sz="3200" dirty="0">
              <a:solidFill>
                <a:schemeClr val="tx1"/>
              </a:solidFill>
              <a:latin typeface="Adobe Arabic" pitchFamily="18" charset="-78"/>
              <a:cs typeface="Adobe Arabic" pitchFamily="18" charset="-78"/>
            </a:endParaRPr>
          </a:p>
        </p:txBody>
      </p:sp>
      <p:sp>
        <p:nvSpPr>
          <p:cNvPr id="4" name="Slide Number Placeholder 3"/>
          <p:cNvSpPr>
            <a:spLocks noGrp="1"/>
          </p:cNvSpPr>
          <p:nvPr>
            <p:ph type="sldNum" sz="quarter" idx="12"/>
          </p:nvPr>
        </p:nvSpPr>
        <p:spPr/>
        <p:txBody>
          <a:bodyPr/>
          <a:lstStyle/>
          <a:p>
            <a:fld id="{7640B57A-9E06-4F74-8500-F88702F4C3E9}" type="slidenum">
              <a:rPr lang="en-US" b="1" smtClean="0">
                <a:solidFill>
                  <a:srgbClr val="9F8351">
                    <a:lumMod val="60000"/>
                    <a:lumOff val="40000"/>
                  </a:srgbClr>
                </a:solidFill>
              </a:rPr>
              <a:pPr/>
              <a:t>2</a:t>
            </a:fld>
            <a:endParaRPr lang="en-US" b="1" dirty="0">
              <a:solidFill>
                <a:srgbClr val="9F8351">
                  <a:lumMod val="60000"/>
                  <a:lumOff val="40000"/>
                </a:srgbClr>
              </a:solidFill>
            </a:endParaRPr>
          </a:p>
        </p:txBody>
      </p:sp>
      <p:pic>
        <p:nvPicPr>
          <p:cNvPr id="8" name="Picture 7"/>
          <p:cNvPicPr>
            <a:picLocks noChangeAspect="1"/>
          </p:cNvPicPr>
          <p:nvPr/>
        </p:nvPicPr>
        <p:blipFill rotWithShape="1">
          <a:blip r:embed="rId3" cstate="print">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rcRect l="10769" b="17853"/>
          <a:stretch/>
        </p:blipFill>
        <p:spPr>
          <a:xfrm>
            <a:off x="590550" y="381000"/>
            <a:ext cx="3421191" cy="3149600"/>
          </a:xfrm>
          <a:prstGeom prst="rect">
            <a:avLst/>
          </a:prstGeom>
          <a:ln>
            <a:noFill/>
          </a:ln>
          <a:effectLst>
            <a:softEdge rad="112500"/>
          </a:effectLst>
        </p:spPr>
      </p:pic>
      <p:pic>
        <p:nvPicPr>
          <p:cNvPr id="6" name="Picture 5"/>
          <p:cNvPicPr>
            <a:picLocks noChangeAspect="1"/>
          </p:cNvPicPr>
          <p:nvPr/>
        </p:nvPicPr>
        <p:blipFill>
          <a:blip r:embed="rId5" cstate="print">
            <a:extLst>
              <a:ext uri="{BEBA8EAE-BF5A-486C-A8C5-ECC9F3942E4B}">
                <a14:imgProps xmlns:a14="http://schemas.microsoft.com/office/drawing/2010/main">
                  <a14:imgLayer r:embed="rId6">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4164046" y="2225358"/>
            <a:ext cx="3421191" cy="2998300"/>
          </a:xfrm>
          <a:prstGeom prst="rect">
            <a:avLst/>
          </a:prstGeom>
          <a:ln>
            <a:noFill/>
          </a:ln>
          <a:effectLst>
            <a:softEdge rad="112500"/>
          </a:effectLst>
        </p:spPr>
      </p:pic>
      <p:sp>
        <p:nvSpPr>
          <p:cNvPr id="11" name="Oval 10"/>
          <p:cNvSpPr/>
          <p:nvPr/>
        </p:nvSpPr>
        <p:spPr>
          <a:xfrm>
            <a:off x="6888431" y="3878239"/>
            <a:ext cx="3048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400">
              <a:solidFill>
                <a:prstClr val="white"/>
              </a:solidFill>
            </a:endParaRPr>
          </a:p>
        </p:txBody>
      </p:sp>
      <p:sp>
        <p:nvSpPr>
          <p:cNvPr id="12" name="Oval 11"/>
          <p:cNvSpPr/>
          <p:nvPr/>
        </p:nvSpPr>
        <p:spPr>
          <a:xfrm>
            <a:off x="1893191" y="2717800"/>
            <a:ext cx="812800" cy="812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400">
              <a:solidFill>
                <a:prstClr val="white"/>
              </a:solidFill>
            </a:endParaRPr>
          </a:p>
        </p:txBody>
      </p:sp>
      <p:sp>
        <p:nvSpPr>
          <p:cNvPr id="13" name="TextBox 12"/>
          <p:cNvSpPr txBox="1"/>
          <p:nvPr/>
        </p:nvSpPr>
        <p:spPr>
          <a:xfrm>
            <a:off x="5922941" y="4196242"/>
            <a:ext cx="1569660" cy="461665"/>
          </a:xfrm>
          <a:prstGeom prst="rect">
            <a:avLst/>
          </a:prstGeom>
          <a:noFill/>
          <a:ln>
            <a:noFill/>
          </a:ln>
        </p:spPr>
        <p:txBody>
          <a:bodyPr wrap="none" rtlCol="0">
            <a:spAutoFit/>
          </a:bodyPr>
          <a:lstStyle/>
          <a:p>
            <a:pPr algn="l" rtl="0"/>
            <a:r>
              <a:rPr lang="en-US" sz="2400" b="1" dirty="0">
                <a:ln w="1905">
                  <a:noFill/>
                </a:ln>
                <a:solidFill>
                  <a:prstClr val="black"/>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eThekwini</a:t>
            </a:r>
            <a:endParaRPr lang="en-US" sz="2400" b="1" dirty="0">
              <a:ln w="1905">
                <a:noFill/>
              </a:ln>
              <a:solidFill>
                <a:prstClr val="black"/>
              </a:solidFill>
              <a:effectLst>
                <a:innerShdw blurRad="69850" dist="43180" dir="5400000">
                  <a:srgbClr val="000000">
                    <a:alpha val="65000"/>
                  </a:srgbClr>
                </a:innerShdw>
              </a:effectLst>
            </a:endParaRPr>
          </a:p>
        </p:txBody>
      </p:sp>
      <p:sp>
        <p:nvSpPr>
          <p:cNvPr id="14" name="TextBox 13"/>
          <p:cNvSpPr txBox="1"/>
          <p:nvPr/>
        </p:nvSpPr>
        <p:spPr>
          <a:xfrm>
            <a:off x="2298037" y="3985748"/>
            <a:ext cx="2066591" cy="461665"/>
          </a:xfrm>
          <a:prstGeom prst="rect">
            <a:avLst/>
          </a:prstGeom>
          <a:noFill/>
          <a:ln>
            <a:noFill/>
          </a:ln>
        </p:spPr>
        <p:txBody>
          <a:bodyPr wrap="none" rtlCol="0">
            <a:spAutoFit/>
          </a:bodyPr>
          <a:lstStyle/>
          <a:p>
            <a:pPr algn="l" rtl="0"/>
            <a:r>
              <a:rPr lang="en-US" sz="2400" b="1" dirty="0" err="1">
                <a:ln w="1905">
                  <a:noFill/>
                </a:ln>
                <a:solidFill>
                  <a:prstClr val="black"/>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kwazulu-na</a:t>
            </a:r>
            <a:r>
              <a:rPr lang="en-US" sz="2400" b="1" dirty="0" err="1">
                <a:ln w="1905">
                  <a:noFill/>
                </a:ln>
                <a:solidFill>
                  <a:prstClr val="white"/>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tal</a:t>
            </a:r>
            <a:endParaRPr lang="en-US" sz="2400" b="1" dirty="0">
              <a:ln w="1905">
                <a:noFill/>
              </a:ln>
              <a:solidFill>
                <a:prstClr val="white"/>
              </a:solidFill>
              <a:effectLst>
                <a:innerShdw blurRad="69850" dist="43180" dir="5400000">
                  <a:srgbClr val="000000">
                    <a:alpha val="65000"/>
                  </a:srgbClr>
                </a:innerShdw>
              </a:effectLst>
            </a:endParaRPr>
          </a:p>
        </p:txBody>
      </p:sp>
      <p:sp>
        <p:nvSpPr>
          <p:cNvPr id="17" name="Oval 16"/>
          <p:cNvSpPr/>
          <p:nvPr/>
        </p:nvSpPr>
        <p:spPr>
          <a:xfrm>
            <a:off x="2944845" y="4471880"/>
            <a:ext cx="1219200" cy="124648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400">
              <a:solidFill>
                <a:prstClr val="white"/>
              </a:solidFill>
            </a:endParaRPr>
          </a:p>
        </p:txBody>
      </p:sp>
      <p:sp>
        <p:nvSpPr>
          <p:cNvPr id="18" name="TextBox 17"/>
          <p:cNvSpPr txBox="1"/>
          <p:nvPr/>
        </p:nvSpPr>
        <p:spPr>
          <a:xfrm>
            <a:off x="1449699" y="2225358"/>
            <a:ext cx="1852430" cy="461665"/>
          </a:xfrm>
          <a:prstGeom prst="rect">
            <a:avLst/>
          </a:prstGeom>
          <a:noFill/>
          <a:ln>
            <a:noFill/>
          </a:ln>
        </p:spPr>
        <p:txBody>
          <a:bodyPr wrap="none" rtlCol="0">
            <a:spAutoFit/>
          </a:bodyPr>
          <a:lstStyle/>
          <a:p>
            <a:pPr algn="l" rtl="0"/>
            <a:r>
              <a:rPr lang="en-US" sz="2400" b="1" dirty="0">
                <a:ln w="1905"/>
                <a:solidFill>
                  <a:prstClr val="black"/>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South </a:t>
            </a:r>
            <a:r>
              <a:rPr lang="en-US" sz="2400" b="1" dirty="0">
                <a:ln w="1905"/>
                <a:solidFill>
                  <a:prstClr val="black"/>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Africa</a:t>
            </a:r>
          </a:p>
        </p:txBody>
      </p:sp>
    </p:spTree>
    <p:extLst>
      <p:ext uri="{BB962C8B-B14F-4D97-AF65-F5344CB8AC3E}">
        <p14:creationId xmlns:p14="http://schemas.microsoft.com/office/powerpoint/2010/main" val="877749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arn(inVertical)">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inVertical)">
                                      <p:cBhvr>
                                        <p:cTn id="15" dur="500"/>
                                        <p:tgtEl>
                                          <p:spTgt spid="17"/>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arn(inVertical)">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arn(inVertical)">
                                      <p:cBhvr>
                                        <p:cTn id="23" dur="500"/>
                                        <p:tgtEl>
                                          <p:spTgt spid="11"/>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arn(inVertical)">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7" grpId="0" animBg="1"/>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267" b="1" dirty="0">
                <a:ln w="12700">
                  <a:solidFill>
                    <a:schemeClr val="tx1"/>
                  </a:solidFill>
                </a:ln>
                <a:solidFill>
                  <a:srgbClr val="FF0000"/>
                </a:solidFill>
                <a:cs typeface="B Homa" panose="00000400000000000000" pitchFamily="2" charset="-78"/>
              </a:rPr>
              <a:t>مقدمه</a:t>
            </a:r>
            <a:endParaRPr lang="en-US" sz="4267" dirty="0">
              <a:cs typeface="B Homa" panose="00000400000000000000" pitchFamily="2" charset="-78"/>
            </a:endParaRPr>
          </a:p>
        </p:txBody>
      </p:sp>
      <p:sp>
        <p:nvSpPr>
          <p:cNvPr id="3" name="Content Placeholder 2"/>
          <p:cNvSpPr>
            <a:spLocks noGrp="1"/>
          </p:cNvSpPr>
          <p:nvPr>
            <p:ph idx="1"/>
          </p:nvPr>
        </p:nvSpPr>
        <p:spPr>
          <a:xfrm>
            <a:off x="1625601" y="1701801"/>
            <a:ext cx="9879012" cy="4920623"/>
          </a:xfrm>
        </p:spPr>
        <p:txBody>
          <a:bodyPr>
            <a:noAutofit/>
          </a:bodyPr>
          <a:lstStyle/>
          <a:p>
            <a:pPr marL="0" indent="0" algn="just">
              <a:lnSpc>
                <a:spcPct val="120000"/>
              </a:lnSpc>
              <a:buNone/>
            </a:pPr>
            <a:r>
              <a:rPr lang="fa-IR" sz="2133" dirty="0">
                <a:solidFill>
                  <a:schemeClr val="tx1"/>
                </a:solidFill>
                <a:latin typeface="Adobe Arabic" pitchFamily="18" charset="-78"/>
                <a:cs typeface="Adobe Arabic" pitchFamily="18" charset="-78"/>
              </a:rPr>
              <a:t>انجمنی جدید برای شهرسازان اتکوینی در دسامبر سال2000 تاسیس شد این انجمن جدید7 انجمن منطقه ای قدیمی،کلان شهر دوربان، شورای محلی انتقالی </a:t>
            </a:r>
            <a:r>
              <a:rPr lang="en-US" sz="2133" dirty="0">
                <a:solidFill>
                  <a:schemeClr val="tx1"/>
                </a:solidFill>
                <a:latin typeface="Adobe Arabic" pitchFamily="18" charset="-78"/>
                <a:cs typeface="Adobe Arabic" pitchFamily="18" charset="-78"/>
              </a:rPr>
              <a:t>(UMKOMAAS</a:t>
            </a:r>
            <a:r>
              <a:rPr lang="en-US" sz="2133" dirty="0">
                <a:solidFill>
                  <a:schemeClr val="tx1"/>
                </a:solidFill>
                <a:latin typeface="Adobe Arabic" pitchFamily="18" charset="-78"/>
                <a:cs typeface="Adobe Arabic" pitchFamily="18" charset="-78"/>
              </a:rPr>
              <a:t>)، </a:t>
            </a:r>
            <a:r>
              <a:rPr lang="fa-IR" sz="2133" dirty="0">
                <a:solidFill>
                  <a:schemeClr val="tx1"/>
                </a:solidFill>
                <a:latin typeface="Adobe Arabic" pitchFamily="18" charset="-78"/>
                <a:cs typeface="Adobe Arabic" pitchFamily="18" charset="-78"/>
              </a:rPr>
              <a:t>شورای منطقه </a:t>
            </a:r>
            <a:r>
              <a:rPr lang="fa-IR" sz="2133" dirty="0">
                <a:solidFill>
                  <a:schemeClr val="tx1"/>
                </a:solidFill>
                <a:latin typeface="Adobe Arabic" pitchFamily="18" charset="-78"/>
                <a:cs typeface="Adobe Arabic" pitchFamily="18" charset="-78"/>
              </a:rPr>
              <a:t>ای</a:t>
            </a:r>
            <a:r>
              <a:rPr lang="en-US" sz="2133" dirty="0">
                <a:solidFill>
                  <a:schemeClr val="tx1"/>
                </a:solidFill>
                <a:latin typeface="Adobe Arabic" pitchFamily="18" charset="-78"/>
                <a:cs typeface="Adobe Arabic" pitchFamily="18" charset="-78"/>
              </a:rPr>
              <a:t>(NDLOVU</a:t>
            </a:r>
            <a:r>
              <a:rPr lang="en-US" sz="2133" dirty="0">
                <a:solidFill>
                  <a:schemeClr val="tx1"/>
                </a:solidFill>
                <a:latin typeface="Adobe Arabic" pitchFamily="18" charset="-78"/>
                <a:cs typeface="Adobe Arabic" pitchFamily="18" charset="-78"/>
              </a:rPr>
              <a:t>) </a:t>
            </a:r>
            <a:r>
              <a:rPr lang="fa-IR" sz="2133" dirty="0">
                <a:solidFill>
                  <a:schemeClr val="tx1"/>
                </a:solidFill>
                <a:latin typeface="Adobe Arabic" pitchFamily="18" charset="-78"/>
                <a:cs typeface="Adobe Arabic" pitchFamily="18" charset="-78"/>
              </a:rPr>
              <a:t>را اداره میکند. برای اولین بار یک سازمان دولتی محلی مسئول برنامه ریزی استراتژیک مدیریت منطقه ای شد.</a:t>
            </a:r>
          </a:p>
          <a:p>
            <a:pPr marL="0" indent="0" algn="just">
              <a:lnSpc>
                <a:spcPct val="120000"/>
              </a:lnSpc>
              <a:buNone/>
            </a:pPr>
            <a:r>
              <a:rPr lang="fa-IR" sz="2133" dirty="0">
                <a:solidFill>
                  <a:schemeClr val="tx1"/>
                </a:solidFill>
                <a:latin typeface="Adobe Arabic" pitchFamily="18" charset="-78"/>
                <a:cs typeface="Adobe Arabic" pitchFamily="18" charset="-78"/>
              </a:rPr>
              <a:t>یک مجموعه از قوانین جدید دولت ملی، که شهرداری باید در آن کار کند را تنظیم میکند. این مجموعه برای دولت محلی توسعه یافته ای که کار اصلی ان پاسخگویی به چالش های اجتماعی و اقتصادی به طریق استراتژی  توسعه یافته است فراهم شده.</a:t>
            </a:r>
          </a:p>
          <a:p>
            <a:pPr algn="just" rtl="1">
              <a:lnSpc>
                <a:spcPct val="120000"/>
              </a:lnSpc>
              <a:buFont typeface="Wingdings" panose="05000000000000000000" pitchFamily="2" charset="2"/>
              <a:buChar char="ü"/>
            </a:pPr>
            <a:r>
              <a:rPr lang="fa-IR" sz="2133" b="1" dirty="0">
                <a:solidFill>
                  <a:schemeClr val="tx1"/>
                </a:solidFill>
                <a:latin typeface="Adobe Arabic" pitchFamily="18" charset="-78"/>
                <a:cs typeface="Adobe Arabic" pitchFamily="18" charset="-78"/>
              </a:rPr>
              <a:t>روند بازسازی دولت </a:t>
            </a:r>
            <a:r>
              <a:rPr lang="fa-IR" sz="2133" b="1" dirty="0">
                <a:solidFill>
                  <a:schemeClr val="tx1"/>
                </a:solidFill>
                <a:latin typeface="Adobe Arabic" pitchFamily="18" charset="-78"/>
                <a:cs typeface="Adobe Arabic" pitchFamily="18" charset="-78"/>
              </a:rPr>
              <a:t>محلی، فرصتی </a:t>
            </a:r>
            <a:r>
              <a:rPr lang="fa-IR" sz="2133" b="1" dirty="0">
                <a:solidFill>
                  <a:schemeClr val="tx1"/>
                </a:solidFill>
                <a:latin typeface="Adobe Arabic" pitchFamily="18" charset="-78"/>
                <a:cs typeface="Adobe Arabic" pitchFamily="18" charset="-78"/>
              </a:rPr>
              <a:t>برای تغییر در دوربان، یعنی فراتر رفتن از ارائه خدمات و مدیریت عالی به تغییر استراتژی دوربان  به شهری رقابتی، جهانی و جذاب را فراهم میکند.</a:t>
            </a:r>
          </a:p>
          <a:p>
            <a:pPr marL="0" indent="0" algn="just">
              <a:lnSpc>
                <a:spcPct val="120000"/>
              </a:lnSpc>
              <a:buNone/>
            </a:pPr>
            <a:r>
              <a:rPr lang="fa-IR" sz="2133" dirty="0">
                <a:solidFill>
                  <a:schemeClr val="tx1"/>
                </a:solidFill>
                <a:latin typeface="Adobe Arabic" pitchFamily="18" charset="-78"/>
                <a:cs typeface="Adobe Arabic" pitchFamily="18" charset="-78"/>
              </a:rPr>
              <a:t>شهر اتکوینی فرایندی را  برای پیشرفت توسعه بلند مدت طرح توسعه یکپارچه برای منطقه را آغاز کرده است. توسعه بلندمدت چشم انداز استراتژی را برای شهر اتکوینی در 20 سال آینده و با استفاده از آن، اولویت استراتژیک رادر 5 سال آینده ترسیم میکند. طرح توسعه یکپارچه به طور مشابه به مقیاسی 5 ساله خواهد بود. اما شامل طرح های مدیریتی دقیق برای شهر مثل برنامه و طرح های بودجه  و...خواهد بود. این اطلاعات چارچوب توسعه بلند مدت را برای شهر اتکوینی تنظیم میکند.</a:t>
            </a:r>
          </a:p>
        </p:txBody>
      </p:sp>
      <p:sp>
        <p:nvSpPr>
          <p:cNvPr id="4" name="Slide Number Placeholder 3"/>
          <p:cNvSpPr>
            <a:spLocks noGrp="1"/>
          </p:cNvSpPr>
          <p:nvPr>
            <p:ph type="sldNum" sz="quarter" idx="12"/>
          </p:nvPr>
        </p:nvSpPr>
        <p:spPr/>
        <p:txBody>
          <a:bodyPr/>
          <a:lstStyle/>
          <a:p>
            <a:fld id="{7640B57A-9E06-4F74-8500-F88702F4C3E9}" type="slidenum">
              <a:rPr lang="en-US" b="1" smtClean="0">
                <a:solidFill>
                  <a:srgbClr val="9F8351">
                    <a:lumMod val="60000"/>
                    <a:lumOff val="40000"/>
                  </a:srgbClr>
                </a:solidFill>
                <a:cs typeface="B Homa" panose="00000400000000000000" pitchFamily="2" charset="-78"/>
              </a:rPr>
              <a:pPr/>
              <a:t>3</a:t>
            </a:fld>
            <a:endParaRPr lang="en-US" b="1" dirty="0">
              <a:solidFill>
                <a:srgbClr val="9F8351">
                  <a:lumMod val="60000"/>
                  <a:lumOff val="40000"/>
                </a:srgbClr>
              </a:solidFill>
              <a:cs typeface="B Homa" panose="00000400000000000000" pitchFamily="2" charset="-78"/>
            </a:endParaRPr>
          </a:p>
        </p:txBody>
      </p:sp>
    </p:spTree>
    <p:extLst>
      <p:ext uri="{BB962C8B-B14F-4D97-AF65-F5344CB8AC3E}">
        <p14:creationId xmlns:p14="http://schemas.microsoft.com/office/powerpoint/2010/main" val="3399877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5470529" y="4711698"/>
            <a:ext cx="1828800" cy="2005013"/>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rtl="0"/>
            <a:endParaRPr lang="en-US" sz="2400">
              <a:solidFill>
                <a:prstClr val="white"/>
              </a:solidFill>
            </a:endParaRPr>
          </a:p>
        </p:txBody>
      </p:sp>
      <p:sp>
        <p:nvSpPr>
          <p:cNvPr id="19" name="Rectangle 18"/>
          <p:cNvSpPr/>
          <p:nvPr/>
        </p:nvSpPr>
        <p:spPr>
          <a:xfrm>
            <a:off x="6084103" y="2425695"/>
            <a:ext cx="3962400" cy="1865317"/>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rtl="0"/>
            <a:endParaRPr lang="en-US" sz="2400">
              <a:solidFill>
                <a:prstClr val="white"/>
              </a:solidFill>
            </a:endParaRPr>
          </a:p>
        </p:txBody>
      </p:sp>
      <p:sp>
        <p:nvSpPr>
          <p:cNvPr id="17" name="Rectangle 16"/>
          <p:cNvSpPr/>
          <p:nvPr/>
        </p:nvSpPr>
        <p:spPr>
          <a:xfrm>
            <a:off x="933451" y="2462211"/>
            <a:ext cx="3962400" cy="3657600"/>
          </a:xfrm>
          <a:prstGeom prst="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rtl="0"/>
            <a:endParaRPr lang="en-US" sz="2400">
              <a:solidFill>
                <a:prstClr val="white"/>
              </a:solidFill>
            </a:endParaRPr>
          </a:p>
        </p:txBody>
      </p:sp>
      <p:sp>
        <p:nvSpPr>
          <p:cNvPr id="2" name="Title 1"/>
          <p:cNvSpPr>
            <a:spLocks noGrp="1"/>
          </p:cNvSpPr>
          <p:nvPr>
            <p:ph type="title"/>
          </p:nvPr>
        </p:nvSpPr>
        <p:spPr>
          <a:xfrm>
            <a:off x="609600" y="0"/>
            <a:ext cx="10972800" cy="1143000"/>
          </a:xfrm>
        </p:spPr>
        <p:txBody>
          <a:bodyPr>
            <a:normAutofit/>
          </a:bodyPr>
          <a:lstStyle/>
          <a:p>
            <a:pPr algn="r" rtl="1"/>
            <a:r>
              <a:rPr lang="fa-IR" sz="4267" b="1" dirty="0">
                <a:ln w="12700">
                  <a:solidFill>
                    <a:schemeClr val="tx1"/>
                  </a:solidFill>
                </a:ln>
                <a:solidFill>
                  <a:srgbClr val="FF0000"/>
                </a:solidFill>
                <a:cs typeface="B Homa" panose="00000400000000000000" pitchFamily="2" charset="-78"/>
              </a:rPr>
              <a:t>ساختار استراتژي </a:t>
            </a:r>
            <a:r>
              <a:rPr lang="fa-IR" sz="4267" b="1" dirty="0">
                <a:ln w="12700">
                  <a:solidFill>
                    <a:schemeClr val="tx1"/>
                  </a:solidFill>
                </a:ln>
                <a:solidFill>
                  <a:srgbClr val="FF0000"/>
                </a:solidFill>
                <a:cs typeface="B Homa" panose="00000400000000000000" pitchFamily="2" charset="-78"/>
              </a:rPr>
              <a:t>توسعه شهري</a:t>
            </a:r>
            <a:endParaRPr lang="en-US" sz="4267" dirty="0"/>
          </a:p>
        </p:txBody>
      </p:sp>
      <p:sp>
        <p:nvSpPr>
          <p:cNvPr id="3" name="Slide Number Placeholder 2"/>
          <p:cNvSpPr>
            <a:spLocks noGrp="1"/>
          </p:cNvSpPr>
          <p:nvPr>
            <p:ph type="sldNum" sz="quarter" idx="12"/>
          </p:nvPr>
        </p:nvSpPr>
        <p:spPr>
          <a:xfrm>
            <a:off x="9245600" y="6351586"/>
            <a:ext cx="2844800" cy="365125"/>
          </a:xfrm>
        </p:spPr>
        <p:txBody>
          <a:bodyPr/>
          <a:lstStyle/>
          <a:p>
            <a:fld id="{7640B57A-9E06-4F74-8500-F88702F4C3E9}" type="slidenum">
              <a:rPr lang="en-US" b="1" smtClean="0">
                <a:solidFill>
                  <a:srgbClr val="9F8351">
                    <a:lumMod val="60000"/>
                    <a:lumOff val="40000"/>
                  </a:srgbClr>
                </a:solidFill>
              </a:rPr>
              <a:pPr/>
              <a:t>4</a:t>
            </a:fld>
            <a:endParaRPr lang="en-US" b="1" dirty="0">
              <a:solidFill>
                <a:srgbClr val="9F8351">
                  <a:lumMod val="60000"/>
                  <a:lumOff val="40000"/>
                </a:srgbClr>
              </a:solidFill>
            </a:endParaRPr>
          </a:p>
        </p:txBody>
      </p:sp>
      <p:sp>
        <p:nvSpPr>
          <p:cNvPr id="4" name="Rectangle 3"/>
          <p:cNvSpPr/>
          <p:nvPr/>
        </p:nvSpPr>
        <p:spPr>
          <a:xfrm>
            <a:off x="933451" y="1062035"/>
            <a:ext cx="3962400" cy="12192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133" b="1" dirty="0">
                <a:solidFill>
                  <a:prstClr val="white"/>
                </a:solidFill>
                <a:latin typeface="Adobe Arabic" pitchFamily="18" charset="-78"/>
                <a:cs typeface="Adobe Arabic" pitchFamily="18" charset="-78"/>
              </a:rPr>
              <a:t>LTDF</a:t>
            </a:r>
          </a:p>
          <a:p>
            <a:pPr algn="ctr"/>
            <a:r>
              <a:rPr lang="en-US" sz="2133" b="1" dirty="0">
                <a:solidFill>
                  <a:prstClr val="white"/>
                </a:solidFill>
                <a:latin typeface="Adobe Arabic" pitchFamily="18" charset="-78"/>
                <a:cs typeface="Adobe Arabic" pitchFamily="18" charset="-78"/>
              </a:rPr>
              <a:t>(</a:t>
            </a:r>
            <a:r>
              <a:rPr lang="en-US" sz="2133" b="1" dirty="0">
                <a:solidFill>
                  <a:prstClr val="white"/>
                </a:solidFill>
                <a:latin typeface="Adobe Arabic" pitchFamily="18" charset="-78"/>
                <a:cs typeface="Adobe Arabic" pitchFamily="18" charset="-78"/>
              </a:rPr>
              <a:t>Long Term Development </a:t>
            </a:r>
            <a:r>
              <a:rPr lang="en-US" sz="2133" b="1" dirty="0">
                <a:solidFill>
                  <a:prstClr val="white"/>
                </a:solidFill>
                <a:latin typeface="Adobe Arabic" pitchFamily="18" charset="-78"/>
                <a:cs typeface="Adobe Arabic" pitchFamily="18" charset="-78"/>
              </a:rPr>
              <a:t>Framework)</a:t>
            </a:r>
            <a:endParaRPr lang="en-US" sz="2133" b="1" dirty="0">
              <a:solidFill>
                <a:prstClr val="white"/>
              </a:solidFill>
              <a:latin typeface="Adobe Arabic" pitchFamily="18" charset="-78"/>
              <a:cs typeface="Adobe Arabic" pitchFamily="18" charset="-78"/>
            </a:endParaRPr>
          </a:p>
          <a:p>
            <a:pPr algn="ctr"/>
            <a:r>
              <a:rPr lang="fa-IR" sz="2133" b="1" dirty="0">
                <a:solidFill>
                  <a:prstClr val="white"/>
                </a:solidFill>
                <a:latin typeface="Adobe Arabic" pitchFamily="18" charset="-78"/>
                <a:cs typeface="Adobe Arabic" pitchFamily="18" charset="-78"/>
              </a:rPr>
              <a:t>چارچوب </a:t>
            </a:r>
            <a:r>
              <a:rPr lang="fa-IR" sz="2133" b="1" dirty="0">
                <a:solidFill>
                  <a:prstClr val="white"/>
                </a:solidFill>
                <a:latin typeface="Adobe Arabic" pitchFamily="18" charset="-78"/>
                <a:cs typeface="Adobe Arabic" pitchFamily="18" charset="-78"/>
              </a:rPr>
              <a:t>توسعه بلند </a:t>
            </a:r>
            <a:r>
              <a:rPr lang="fa-IR" sz="2133" b="1" dirty="0">
                <a:solidFill>
                  <a:prstClr val="white"/>
                </a:solidFill>
                <a:latin typeface="Adobe Arabic" pitchFamily="18" charset="-78"/>
                <a:cs typeface="Adobe Arabic" pitchFamily="18" charset="-78"/>
              </a:rPr>
              <a:t>مدت</a:t>
            </a:r>
          </a:p>
        </p:txBody>
      </p:sp>
      <p:sp>
        <p:nvSpPr>
          <p:cNvPr id="5" name="Rectangle 4"/>
          <p:cNvSpPr/>
          <p:nvPr/>
        </p:nvSpPr>
        <p:spPr>
          <a:xfrm>
            <a:off x="6096000" y="1029493"/>
            <a:ext cx="3962400" cy="121920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rtl="0"/>
            <a:r>
              <a:rPr lang="fa-IR" sz="2133" b="1" dirty="0">
                <a:solidFill>
                  <a:prstClr val="white"/>
                </a:solidFill>
                <a:latin typeface="Adobe Arabic" pitchFamily="18" charset="-78"/>
                <a:cs typeface="Adobe Arabic" pitchFamily="18" charset="-78"/>
              </a:rPr>
              <a:t> </a:t>
            </a:r>
            <a:r>
              <a:rPr lang="en-US" sz="2133" b="1" dirty="0">
                <a:solidFill>
                  <a:prstClr val="white"/>
                </a:solidFill>
                <a:latin typeface="Adobe Arabic" pitchFamily="18" charset="-78"/>
                <a:cs typeface="Adobe Arabic" pitchFamily="18" charset="-78"/>
              </a:rPr>
              <a:t> IDP 2005/2006</a:t>
            </a:r>
            <a:endParaRPr lang="en-US" sz="2133" b="1" dirty="0">
              <a:solidFill>
                <a:prstClr val="white"/>
              </a:solidFill>
              <a:latin typeface="Adobe Arabic" pitchFamily="18" charset="-78"/>
              <a:cs typeface="Adobe Arabic" pitchFamily="18" charset="-78"/>
            </a:endParaRPr>
          </a:p>
          <a:p>
            <a:pPr algn="ctr"/>
            <a:r>
              <a:rPr lang="en-US" sz="2133" b="1" dirty="0">
                <a:solidFill>
                  <a:prstClr val="white"/>
                </a:solidFill>
                <a:latin typeface="Adobe Arabic" pitchFamily="18" charset="-78"/>
                <a:cs typeface="Adobe Arabic" pitchFamily="18" charset="-78"/>
              </a:rPr>
              <a:t>Integrated Development </a:t>
            </a:r>
            <a:r>
              <a:rPr lang="en-US" sz="2133" b="1" dirty="0">
                <a:solidFill>
                  <a:prstClr val="white"/>
                </a:solidFill>
                <a:latin typeface="Adobe Arabic" pitchFamily="18" charset="-78"/>
                <a:cs typeface="Adobe Arabic" pitchFamily="18" charset="-78"/>
              </a:rPr>
              <a:t>Plan)</a:t>
            </a:r>
            <a:r>
              <a:rPr lang="fa-IR" sz="2133" b="1" dirty="0">
                <a:solidFill>
                  <a:prstClr val="white"/>
                </a:solidFill>
                <a:latin typeface="Adobe Arabic" pitchFamily="18" charset="-78"/>
                <a:cs typeface="Adobe Arabic" pitchFamily="18" charset="-78"/>
              </a:rPr>
              <a:t>)</a:t>
            </a:r>
            <a:endParaRPr lang="en-US" sz="2133" b="1" dirty="0">
              <a:solidFill>
                <a:prstClr val="white"/>
              </a:solidFill>
              <a:latin typeface="Adobe Arabic" pitchFamily="18" charset="-78"/>
              <a:cs typeface="Adobe Arabic" pitchFamily="18" charset="-78"/>
            </a:endParaRPr>
          </a:p>
          <a:p>
            <a:pPr algn="ctr"/>
            <a:r>
              <a:rPr lang="fa-IR" sz="2133" b="1" dirty="0">
                <a:solidFill>
                  <a:prstClr val="white"/>
                </a:solidFill>
                <a:latin typeface="Adobe Arabic" pitchFamily="18" charset="-78"/>
                <a:cs typeface="Adobe Arabic" pitchFamily="18" charset="-78"/>
              </a:rPr>
              <a:t>برنامه توسعه جامع 2005/2006</a:t>
            </a:r>
          </a:p>
        </p:txBody>
      </p:sp>
      <p:sp>
        <p:nvSpPr>
          <p:cNvPr id="6" name="Rounded Rectangle 5"/>
          <p:cNvSpPr/>
          <p:nvPr/>
        </p:nvSpPr>
        <p:spPr>
          <a:xfrm>
            <a:off x="1501776" y="2678109"/>
            <a:ext cx="2946400" cy="501651"/>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a-IR" sz="2133" b="1" dirty="0">
                <a:solidFill>
                  <a:prstClr val="white"/>
                </a:solidFill>
                <a:latin typeface="Adobe Arabic" pitchFamily="18" charset="-78"/>
                <a:cs typeface="Adobe Arabic" pitchFamily="18" charset="-78"/>
              </a:rPr>
              <a:t>چالش های شهر</a:t>
            </a:r>
            <a:endParaRPr lang="fa-IR" sz="2133" b="1" dirty="0">
              <a:solidFill>
                <a:prstClr val="white"/>
              </a:solidFill>
              <a:latin typeface="Adobe Arabic" pitchFamily="18" charset="-78"/>
              <a:cs typeface="Adobe Arabic" pitchFamily="18" charset="-78"/>
            </a:endParaRPr>
          </a:p>
        </p:txBody>
      </p:sp>
      <p:sp>
        <p:nvSpPr>
          <p:cNvPr id="7" name="Rounded Rectangle 6"/>
          <p:cNvSpPr/>
          <p:nvPr/>
        </p:nvSpPr>
        <p:spPr>
          <a:xfrm>
            <a:off x="1501776" y="3287709"/>
            <a:ext cx="2946400" cy="6096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a-IR" sz="2133" b="1" dirty="0">
                <a:solidFill>
                  <a:prstClr val="white"/>
                </a:solidFill>
                <a:latin typeface="Adobe Arabic" pitchFamily="18" charset="-78"/>
                <a:cs typeface="Adobe Arabic" pitchFamily="18" charset="-78"/>
              </a:rPr>
              <a:t>چشم انداز شهر در 2020</a:t>
            </a:r>
            <a:endParaRPr lang="fa-IR" sz="2133" b="1" dirty="0">
              <a:solidFill>
                <a:prstClr val="white"/>
              </a:solidFill>
              <a:latin typeface="Adobe Arabic" pitchFamily="18" charset="-78"/>
              <a:cs typeface="Adobe Arabic" pitchFamily="18" charset="-78"/>
            </a:endParaRPr>
          </a:p>
        </p:txBody>
      </p:sp>
      <p:sp>
        <p:nvSpPr>
          <p:cNvPr id="8" name="Rounded Rectangle 7"/>
          <p:cNvSpPr/>
          <p:nvPr/>
        </p:nvSpPr>
        <p:spPr>
          <a:xfrm>
            <a:off x="1501776" y="4052885"/>
            <a:ext cx="2946400" cy="1876425"/>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a-IR" sz="2400" b="1" dirty="0">
                <a:solidFill>
                  <a:srgbClr val="FF0000"/>
                </a:solidFill>
                <a:latin typeface="Adobe Arabic" pitchFamily="18" charset="-78"/>
                <a:cs typeface="Adobe Arabic" pitchFamily="18" charset="-78"/>
              </a:rPr>
              <a:t>مناطق استراتژیک</a:t>
            </a:r>
          </a:p>
          <a:p>
            <a:pPr marL="380990" indent="-380990">
              <a:buFont typeface="Arial" panose="020B0604020202020204" pitchFamily="34" charset="0"/>
              <a:buChar char="•"/>
            </a:pPr>
            <a:r>
              <a:rPr lang="fa-IR" sz="2133" b="1" dirty="0">
                <a:solidFill>
                  <a:prstClr val="white"/>
                </a:solidFill>
                <a:latin typeface="Adobe Arabic" pitchFamily="18" charset="-78"/>
                <a:cs typeface="Adobe Arabic" pitchFamily="18" charset="-78"/>
              </a:rPr>
              <a:t>بررسی نیازهای اولیه</a:t>
            </a:r>
          </a:p>
          <a:p>
            <a:pPr marL="380990" indent="-380990">
              <a:buFont typeface="Arial" panose="020B0604020202020204" pitchFamily="34" charset="0"/>
              <a:buChar char="•"/>
            </a:pPr>
            <a:r>
              <a:rPr lang="fa-IR" sz="2133" b="1" dirty="0">
                <a:solidFill>
                  <a:prstClr val="white"/>
                </a:solidFill>
                <a:latin typeface="Adobe Arabic" pitchFamily="18" charset="-78"/>
                <a:cs typeface="Adobe Arabic" pitchFamily="18" charset="-78"/>
              </a:rPr>
              <a:t>تقویت اقتصاد</a:t>
            </a:r>
          </a:p>
          <a:p>
            <a:pPr marL="380990" indent="-380990">
              <a:buFont typeface="Arial" panose="020B0604020202020204" pitchFamily="34" charset="0"/>
              <a:buChar char="•"/>
            </a:pPr>
            <a:r>
              <a:rPr lang="fa-IR" sz="2133" b="1" dirty="0">
                <a:solidFill>
                  <a:prstClr val="white"/>
                </a:solidFill>
                <a:latin typeface="Adobe Arabic" pitchFamily="18" charset="-78"/>
                <a:cs typeface="Adobe Arabic" pitchFamily="18" charset="-78"/>
              </a:rPr>
              <a:t>مهارت های ساختمانی و تکنولوژی</a:t>
            </a:r>
          </a:p>
        </p:txBody>
      </p:sp>
      <p:sp>
        <p:nvSpPr>
          <p:cNvPr id="9" name="Rounded Rectangle 8"/>
          <p:cNvSpPr/>
          <p:nvPr/>
        </p:nvSpPr>
        <p:spPr>
          <a:xfrm rot="16200000">
            <a:off x="5655481" y="3032112"/>
            <a:ext cx="1571625" cy="473077"/>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a-IR" sz="2133" b="1" dirty="0">
                <a:solidFill>
                  <a:prstClr val="white"/>
                </a:solidFill>
                <a:latin typeface="Adobe Arabic" pitchFamily="18" charset="-78"/>
                <a:cs typeface="Adobe Arabic" pitchFamily="18" charset="-78"/>
              </a:rPr>
              <a:t>استراتژی توسعه</a:t>
            </a:r>
          </a:p>
        </p:txBody>
      </p:sp>
      <p:sp>
        <p:nvSpPr>
          <p:cNvPr id="10" name="Rounded Rectangle 9"/>
          <p:cNvSpPr/>
          <p:nvPr/>
        </p:nvSpPr>
        <p:spPr>
          <a:xfrm>
            <a:off x="7115977" y="2539992"/>
            <a:ext cx="2743200" cy="704851"/>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a-IR" sz="2133" b="1" dirty="0">
                <a:solidFill>
                  <a:prstClr val="white"/>
                </a:solidFill>
                <a:latin typeface="Adobe Arabic" pitchFamily="18" charset="-78"/>
                <a:cs typeface="Adobe Arabic" pitchFamily="18" charset="-78"/>
              </a:rPr>
              <a:t>ما چه خواهیم </a:t>
            </a:r>
            <a:r>
              <a:rPr lang="fa-IR" sz="2133" b="1" dirty="0">
                <a:solidFill>
                  <a:prstClr val="white"/>
                </a:solidFill>
                <a:latin typeface="Adobe Arabic" pitchFamily="18" charset="-78"/>
                <a:cs typeface="Adobe Arabic" pitchFamily="18" charset="-78"/>
              </a:rPr>
              <a:t>کرد؟</a:t>
            </a:r>
          </a:p>
          <a:p>
            <a:pPr algn="ctr"/>
            <a:r>
              <a:rPr lang="fa-IR" sz="2133" b="1" dirty="0">
                <a:solidFill>
                  <a:prstClr val="white"/>
                </a:solidFill>
                <a:latin typeface="Adobe Arabic" pitchFamily="18" charset="-78"/>
                <a:cs typeface="Adobe Arabic" pitchFamily="18" charset="-78"/>
              </a:rPr>
              <a:t>گزینه های شهر را مشخص کنید</a:t>
            </a:r>
          </a:p>
        </p:txBody>
      </p:sp>
      <p:sp>
        <p:nvSpPr>
          <p:cNvPr id="12" name="Rounded Rectangle 11"/>
          <p:cNvSpPr/>
          <p:nvPr/>
        </p:nvSpPr>
        <p:spPr>
          <a:xfrm>
            <a:off x="7119153" y="3425808"/>
            <a:ext cx="2743200" cy="704851"/>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a-IR" sz="2133" b="1" dirty="0">
                <a:solidFill>
                  <a:prstClr val="white"/>
                </a:solidFill>
                <a:latin typeface="Adobe Arabic" pitchFamily="18" charset="-78"/>
                <a:cs typeface="Adobe Arabic" pitchFamily="18" charset="-78"/>
              </a:rPr>
              <a:t>چگونه انتخاب کنیم؟</a:t>
            </a:r>
          </a:p>
          <a:p>
            <a:pPr algn="ctr"/>
            <a:r>
              <a:rPr lang="fa-IR" sz="2133" b="1" dirty="0">
                <a:solidFill>
                  <a:prstClr val="white"/>
                </a:solidFill>
                <a:latin typeface="Adobe Arabic" pitchFamily="18" charset="-78"/>
                <a:cs typeface="Adobe Arabic" pitchFamily="18" charset="-78"/>
              </a:rPr>
              <a:t>ارزش های اصلی را مشخص کنید</a:t>
            </a:r>
          </a:p>
        </p:txBody>
      </p:sp>
      <p:sp>
        <p:nvSpPr>
          <p:cNvPr id="13" name="Rounded Rectangle 12"/>
          <p:cNvSpPr/>
          <p:nvPr/>
        </p:nvSpPr>
        <p:spPr>
          <a:xfrm>
            <a:off x="5589595" y="4825998"/>
            <a:ext cx="1562100" cy="496887"/>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a-IR" sz="2133" b="1" dirty="0">
                <a:solidFill>
                  <a:prstClr val="white"/>
                </a:solidFill>
                <a:latin typeface="Adobe Arabic" pitchFamily="18" charset="-78"/>
                <a:cs typeface="Adobe Arabic" pitchFamily="18" charset="-78"/>
              </a:rPr>
              <a:t>نتایج </a:t>
            </a:r>
            <a:r>
              <a:rPr lang="fa-IR" sz="2133" b="1" dirty="0">
                <a:solidFill>
                  <a:prstClr val="white"/>
                </a:solidFill>
                <a:latin typeface="Adobe Arabic" pitchFamily="18" charset="-78"/>
                <a:cs typeface="Adobe Arabic" pitchFamily="18" charset="-78"/>
              </a:rPr>
              <a:t>شهر</a:t>
            </a:r>
          </a:p>
        </p:txBody>
      </p:sp>
      <p:sp>
        <p:nvSpPr>
          <p:cNvPr id="14" name="Rounded Rectangle 13"/>
          <p:cNvSpPr/>
          <p:nvPr/>
        </p:nvSpPr>
        <p:spPr>
          <a:xfrm>
            <a:off x="5589595" y="5476877"/>
            <a:ext cx="1574796" cy="496887"/>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a-IR" sz="2133" b="1" dirty="0">
                <a:solidFill>
                  <a:prstClr val="white"/>
                </a:solidFill>
                <a:latin typeface="Adobe Arabic" pitchFamily="18" charset="-78"/>
                <a:cs typeface="Adobe Arabic" pitchFamily="18" charset="-78"/>
              </a:rPr>
              <a:t>برنامه ها</a:t>
            </a:r>
          </a:p>
        </p:txBody>
      </p:sp>
      <p:sp>
        <p:nvSpPr>
          <p:cNvPr id="15" name="Rounded Rectangle 14"/>
          <p:cNvSpPr/>
          <p:nvPr/>
        </p:nvSpPr>
        <p:spPr>
          <a:xfrm>
            <a:off x="5602291" y="6119811"/>
            <a:ext cx="1562100" cy="496887"/>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a-IR" sz="2133" b="1" dirty="0">
                <a:solidFill>
                  <a:prstClr val="white"/>
                </a:solidFill>
                <a:latin typeface="Adobe Arabic" pitchFamily="18" charset="-78"/>
                <a:cs typeface="Adobe Arabic" pitchFamily="18" charset="-78"/>
              </a:rPr>
              <a:t>پروژه ها</a:t>
            </a:r>
          </a:p>
        </p:txBody>
      </p:sp>
      <p:sp>
        <p:nvSpPr>
          <p:cNvPr id="16" name="Rectangle 15"/>
          <p:cNvSpPr/>
          <p:nvPr/>
        </p:nvSpPr>
        <p:spPr>
          <a:xfrm>
            <a:off x="8074026" y="4743434"/>
            <a:ext cx="3359151" cy="1849439"/>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fa-IR" sz="2133" b="1" dirty="0">
              <a:solidFill>
                <a:prstClr val="white"/>
              </a:solidFill>
              <a:latin typeface="Adobe Arabic" pitchFamily="18" charset="-78"/>
              <a:cs typeface="Adobe Arabic" pitchFamily="18" charset="-78"/>
            </a:endParaRPr>
          </a:p>
          <a:p>
            <a:pPr algn="ctr"/>
            <a:r>
              <a:rPr lang="fa-IR" sz="2133" b="1" dirty="0">
                <a:solidFill>
                  <a:prstClr val="white"/>
                </a:solidFill>
                <a:latin typeface="Adobe Arabic" pitchFamily="18" charset="-78"/>
                <a:cs typeface="Adobe Arabic" pitchFamily="18" charset="-78"/>
              </a:rPr>
              <a:t>بودجه بندی</a:t>
            </a:r>
          </a:p>
          <a:p>
            <a:pPr algn="ctr"/>
            <a:r>
              <a:rPr lang="fa-IR" sz="2133" b="1" dirty="0">
                <a:solidFill>
                  <a:prstClr val="white"/>
                </a:solidFill>
                <a:latin typeface="Adobe Arabic" pitchFamily="18" charset="-78"/>
                <a:cs typeface="Adobe Arabic" pitchFamily="18" charset="-78"/>
              </a:rPr>
              <a:t>و</a:t>
            </a:r>
          </a:p>
          <a:p>
            <a:pPr algn="ctr"/>
            <a:r>
              <a:rPr lang="en-US" sz="2133" b="1" dirty="0">
                <a:solidFill>
                  <a:prstClr val="white"/>
                </a:solidFill>
                <a:latin typeface="Adobe Arabic" pitchFamily="18" charset="-78"/>
                <a:cs typeface="Adobe Arabic" pitchFamily="18" charset="-78"/>
              </a:rPr>
              <a:t>PMS </a:t>
            </a:r>
            <a:endParaRPr lang="fa-IR" sz="2133" b="1" dirty="0">
              <a:solidFill>
                <a:prstClr val="white"/>
              </a:solidFill>
              <a:latin typeface="Adobe Arabic" pitchFamily="18" charset="-78"/>
              <a:cs typeface="Adobe Arabic" pitchFamily="18" charset="-78"/>
            </a:endParaRPr>
          </a:p>
          <a:p>
            <a:pPr algn="ctr"/>
            <a:r>
              <a:rPr lang="en-US" sz="2133" b="1" dirty="0">
                <a:solidFill>
                  <a:prstClr val="white"/>
                </a:solidFill>
                <a:latin typeface="Adobe Arabic" pitchFamily="18" charset="-78"/>
                <a:cs typeface="Adobe Arabic" pitchFamily="18" charset="-78"/>
              </a:rPr>
              <a:t>(</a:t>
            </a:r>
            <a:r>
              <a:rPr lang="en-US" sz="2133" b="1" dirty="0">
                <a:solidFill>
                  <a:prstClr val="white"/>
                </a:solidFill>
                <a:latin typeface="Adobe Arabic" pitchFamily="18" charset="-78"/>
                <a:cs typeface="Adobe Arabic" pitchFamily="18" charset="-78"/>
              </a:rPr>
              <a:t>Performance </a:t>
            </a:r>
            <a:r>
              <a:rPr lang="en-US" sz="2133" b="1" dirty="0">
                <a:solidFill>
                  <a:prstClr val="white"/>
                </a:solidFill>
                <a:latin typeface="Adobe Arabic" pitchFamily="18" charset="-78"/>
                <a:cs typeface="Adobe Arabic" pitchFamily="18" charset="-78"/>
              </a:rPr>
              <a:t>Management </a:t>
            </a:r>
            <a:r>
              <a:rPr lang="en-US" sz="2133" b="1" dirty="0">
                <a:solidFill>
                  <a:prstClr val="white"/>
                </a:solidFill>
                <a:latin typeface="Adobe Arabic" pitchFamily="18" charset="-78"/>
                <a:cs typeface="Adobe Arabic" pitchFamily="18" charset="-78"/>
              </a:rPr>
              <a:t>System)</a:t>
            </a:r>
          </a:p>
          <a:p>
            <a:pPr algn="ctr"/>
            <a:r>
              <a:rPr lang="fa-IR" sz="2133" b="1" dirty="0">
                <a:solidFill>
                  <a:prstClr val="white"/>
                </a:solidFill>
                <a:latin typeface="Adobe Arabic" pitchFamily="18" charset="-78"/>
                <a:cs typeface="Adobe Arabic" pitchFamily="18" charset="-78"/>
              </a:rPr>
              <a:t>سیستم مدیریت </a:t>
            </a:r>
            <a:r>
              <a:rPr lang="fa-IR" sz="2133" b="1" dirty="0">
                <a:solidFill>
                  <a:prstClr val="white"/>
                </a:solidFill>
                <a:latin typeface="Adobe Arabic" pitchFamily="18" charset="-78"/>
                <a:cs typeface="Adobe Arabic" pitchFamily="18" charset="-78"/>
              </a:rPr>
              <a:t>اجرا</a:t>
            </a:r>
          </a:p>
          <a:p>
            <a:pPr algn="ctr"/>
            <a:endParaRPr lang="fa-IR" sz="2133" b="1" dirty="0">
              <a:solidFill>
                <a:prstClr val="white"/>
              </a:solidFill>
              <a:latin typeface="Adobe Arabic" pitchFamily="18" charset="-78"/>
              <a:cs typeface="Adobe Arabic" pitchFamily="18" charset="-78"/>
            </a:endParaRPr>
          </a:p>
        </p:txBody>
      </p:sp>
      <p:sp>
        <p:nvSpPr>
          <p:cNvPr id="18" name="Left Brace 17"/>
          <p:cNvSpPr/>
          <p:nvPr/>
        </p:nvSpPr>
        <p:spPr>
          <a:xfrm>
            <a:off x="6814354" y="2466966"/>
            <a:ext cx="285749" cy="1685927"/>
          </a:xfrm>
          <a:prstGeom prst="leftBrace">
            <a:avLst/>
          </a:prstGeom>
          <a:noFill/>
          <a:ln w="38100">
            <a:solidFill>
              <a:schemeClr val="accent3">
                <a:lumMod val="40000"/>
                <a:lumOff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n-US" sz="2400">
              <a:solidFill>
                <a:prstClr val="black"/>
              </a:solidFill>
            </a:endParaRPr>
          </a:p>
        </p:txBody>
      </p:sp>
      <p:sp>
        <p:nvSpPr>
          <p:cNvPr id="21" name="Right Arrow 20"/>
          <p:cNvSpPr/>
          <p:nvPr/>
        </p:nvSpPr>
        <p:spPr>
          <a:xfrm>
            <a:off x="5064129" y="3287710"/>
            <a:ext cx="812800" cy="573076"/>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rtl="0"/>
            <a:endParaRPr lang="en-US" sz="2400">
              <a:solidFill>
                <a:prstClr val="white"/>
              </a:solidFill>
            </a:endParaRPr>
          </a:p>
        </p:txBody>
      </p:sp>
      <p:sp>
        <p:nvSpPr>
          <p:cNvPr id="22" name="Left-Right Arrow 21"/>
          <p:cNvSpPr/>
          <p:nvPr/>
        </p:nvSpPr>
        <p:spPr>
          <a:xfrm>
            <a:off x="7346955" y="5562600"/>
            <a:ext cx="679445" cy="411163"/>
          </a:xfrm>
          <a:prstGeom prst="lef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rtl="0"/>
            <a:endParaRPr lang="en-US" sz="2400">
              <a:solidFill>
                <a:prstClr val="white"/>
              </a:solidFill>
            </a:endParaRPr>
          </a:p>
        </p:txBody>
      </p:sp>
      <p:sp>
        <p:nvSpPr>
          <p:cNvPr id="23" name="Right Arrow 22"/>
          <p:cNvSpPr/>
          <p:nvPr/>
        </p:nvSpPr>
        <p:spPr>
          <a:xfrm rot="5400000">
            <a:off x="6238093" y="4312021"/>
            <a:ext cx="406399" cy="418296"/>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rtl="0"/>
            <a:endParaRPr lang="en-US" sz="2400">
              <a:solidFill>
                <a:prstClr val="white"/>
              </a:solidFill>
            </a:endParaRPr>
          </a:p>
        </p:txBody>
      </p:sp>
    </p:spTree>
    <p:extLst>
      <p:ext uri="{BB962C8B-B14F-4D97-AF65-F5344CB8AC3E}">
        <p14:creationId xmlns:p14="http://schemas.microsoft.com/office/powerpoint/2010/main" val="32705208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77800"/>
            <a:ext cx="10972800" cy="1143000"/>
          </a:xfrm>
        </p:spPr>
        <p:txBody>
          <a:bodyPr>
            <a:normAutofit/>
          </a:bodyPr>
          <a:lstStyle/>
          <a:p>
            <a:pPr algn="r" rtl="1"/>
            <a:r>
              <a:rPr lang="fa-IR" sz="4267" b="1" dirty="0">
                <a:ln w="12700">
                  <a:solidFill>
                    <a:schemeClr val="tx1"/>
                  </a:solidFill>
                </a:ln>
                <a:solidFill>
                  <a:srgbClr val="FF0000"/>
                </a:solidFill>
                <a:cs typeface="B Homa" panose="00000400000000000000" pitchFamily="2" charset="-78"/>
              </a:rPr>
              <a:t>چرا طرح </a:t>
            </a:r>
            <a:r>
              <a:rPr lang="en-US" sz="3733" b="1" dirty="0">
                <a:ln w="12700">
                  <a:solidFill>
                    <a:schemeClr val="tx1"/>
                  </a:solidFill>
                </a:ln>
                <a:solidFill>
                  <a:srgbClr val="FF0000"/>
                </a:solidFill>
                <a:latin typeface="Times New Roman" panose="02020603050405020304" pitchFamily="18" charset="0"/>
                <a:cs typeface="Times New Roman" panose="02020603050405020304" pitchFamily="18" charset="0"/>
              </a:rPr>
              <a:t>CDS</a:t>
            </a:r>
            <a:r>
              <a:rPr lang="fa-IR" sz="3733" b="1" dirty="0">
                <a:ln w="12700">
                  <a:solidFill>
                    <a:schemeClr val="tx1"/>
                  </a:solidFill>
                </a:ln>
                <a:solidFill>
                  <a:srgbClr val="FF0000"/>
                </a:solidFill>
                <a:latin typeface="Times New Roman" panose="02020603050405020304" pitchFamily="18" charset="0"/>
                <a:cs typeface="Times New Roman" panose="02020603050405020304" pitchFamily="18" charset="0"/>
              </a:rPr>
              <a:t> </a:t>
            </a:r>
            <a:endParaRPr lang="en-US" sz="4267" dirty="0"/>
          </a:p>
        </p:txBody>
      </p:sp>
      <p:sp>
        <p:nvSpPr>
          <p:cNvPr id="3" name="Content Placeholder 2"/>
          <p:cNvSpPr>
            <a:spLocks noGrp="1"/>
          </p:cNvSpPr>
          <p:nvPr>
            <p:ph idx="1"/>
          </p:nvPr>
        </p:nvSpPr>
        <p:spPr>
          <a:xfrm>
            <a:off x="660400" y="1193801"/>
            <a:ext cx="10972800" cy="2539999"/>
          </a:xfrm>
        </p:spPr>
        <p:txBody>
          <a:bodyPr>
            <a:normAutofit/>
          </a:bodyPr>
          <a:lstStyle/>
          <a:p>
            <a:pPr marL="0" indent="0" algn="just">
              <a:buNone/>
            </a:pPr>
            <a:r>
              <a:rPr lang="fa-IR" sz="2133" dirty="0">
                <a:solidFill>
                  <a:schemeClr val="tx1"/>
                </a:solidFill>
                <a:latin typeface="Adobe Arabic" pitchFamily="18" charset="-78"/>
                <a:cs typeface="Adobe Arabic" pitchFamily="18" charset="-78"/>
              </a:rPr>
              <a:t>آنچه </a:t>
            </a:r>
            <a:r>
              <a:rPr lang="fa-IR" sz="2133" dirty="0">
                <a:solidFill>
                  <a:schemeClr val="tx1"/>
                </a:solidFill>
                <a:latin typeface="Adobe Arabic" pitchFamily="18" charset="-78"/>
                <a:cs typeface="Adobe Arabic" pitchFamily="18" charset="-78"/>
              </a:rPr>
              <a:t>كه اين شهر از سال 1996 تا سال 2001 انجام داده به شرح زير مي باشد:</a:t>
            </a:r>
          </a:p>
          <a:p>
            <a:pPr marL="0" indent="0" algn="just">
              <a:buNone/>
            </a:pPr>
            <a:r>
              <a:rPr lang="fa-IR" sz="2133" dirty="0">
                <a:solidFill>
                  <a:schemeClr val="tx1"/>
                </a:solidFill>
                <a:latin typeface="Adobe Arabic" pitchFamily="18" charset="-78"/>
                <a:cs typeface="Adobe Arabic" pitchFamily="18" charset="-78"/>
              </a:rPr>
              <a:t>آبرساني و توسعه آب شرب، دسترسي به جريان برق، ساخت مسكن مورد نياز براي سكنه، ساخت كلينيك، سالن اجتماعات </a:t>
            </a:r>
            <a:r>
              <a:rPr lang="fa-IR" sz="2133" dirty="0">
                <a:solidFill>
                  <a:schemeClr val="tx1"/>
                </a:solidFill>
                <a:latin typeface="Adobe Arabic" pitchFamily="18" charset="-78"/>
                <a:cs typeface="Adobe Arabic" pitchFamily="18" charset="-78"/>
              </a:rPr>
              <a:t>و ساخت </a:t>
            </a:r>
            <a:r>
              <a:rPr lang="fa-IR" sz="2133" dirty="0">
                <a:solidFill>
                  <a:schemeClr val="tx1"/>
                </a:solidFill>
                <a:latin typeface="Adobe Arabic" pitchFamily="18" charset="-78"/>
                <a:cs typeface="Adobe Arabic" pitchFamily="18" charset="-78"/>
              </a:rPr>
              <a:t>كتابخانه </a:t>
            </a:r>
            <a:r>
              <a:rPr lang="fa-IR" sz="2133" dirty="0">
                <a:solidFill>
                  <a:schemeClr val="tx1"/>
                </a:solidFill>
                <a:latin typeface="Adobe Arabic" pitchFamily="18" charset="-78"/>
                <a:cs typeface="Adobe Arabic" pitchFamily="18" charset="-78"/>
              </a:rPr>
              <a:t>ها. اما نتايج حاصل از اين عملكرد با ميزان رضايتمندي زير حاكي از عملكرد نادرست دولت مي باشد.</a:t>
            </a:r>
          </a:p>
          <a:p>
            <a:pPr marL="0" indent="0" algn="just">
              <a:buNone/>
            </a:pPr>
            <a:r>
              <a:rPr lang="fa-IR" sz="2133" dirty="0">
                <a:solidFill>
                  <a:schemeClr val="tx1"/>
                </a:solidFill>
                <a:latin typeface="Adobe Arabic" pitchFamily="18" charset="-78"/>
                <a:cs typeface="Adobe Arabic" pitchFamily="18" charset="-78"/>
              </a:rPr>
              <a:t>اين نمودار به وضوح نشان مي دهد كه ميزان رضايتمندي در طول سالهاي قيد شده كاهش چشمگيري داشته در حاليكه </a:t>
            </a:r>
            <a:r>
              <a:rPr lang="fa-IR" sz="2133" dirty="0">
                <a:solidFill>
                  <a:schemeClr val="tx1"/>
                </a:solidFill>
                <a:latin typeface="Adobe Arabic" pitchFamily="18" charset="-78"/>
                <a:cs typeface="Adobe Arabic" pitchFamily="18" charset="-78"/>
              </a:rPr>
              <a:t>ميزان افرادي </a:t>
            </a:r>
            <a:r>
              <a:rPr lang="fa-IR" sz="2133" dirty="0">
                <a:solidFill>
                  <a:schemeClr val="tx1"/>
                </a:solidFill>
                <a:latin typeface="Adobe Arabic" pitchFamily="18" charset="-78"/>
                <a:cs typeface="Adobe Arabic" pitchFamily="18" charset="-78"/>
              </a:rPr>
              <a:t>كه نارضايتي خود را از ارائه خدمات اعلام نموده اند در حال افزايش است در اين آمار افرادي بوده اند كه هيچ </a:t>
            </a:r>
            <a:r>
              <a:rPr lang="fa-IR" sz="2133" dirty="0">
                <a:solidFill>
                  <a:schemeClr val="tx1"/>
                </a:solidFill>
                <a:latin typeface="Adobe Arabic" pitchFamily="18" charset="-78"/>
                <a:cs typeface="Adobe Arabic" pitchFamily="18" charset="-78"/>
              </a:rPr>
              <a:t>نظري نداشته </a:t>
            </a:r>
            <a:r>
              <a:rPr lang="fa-IR" sz="2133" dirty="0">
                <a:solidFill>
                  <a:schemeClr val="tx1"/>
                </a:solidFill>
                <a:latin typeface="Adobe Arabic" pitchFamily="18" charset="-78"/>
                <a:cs typeface="Adobe Arabic" pitchFamily="18" charset="-78"/>
              </a:rPr>
              <a:t>و با رنگ آبي در نمودار مشاهده مي شوند.</a:t>
            </a:r>
          </a:p>
        </p:txBody>
      </p:sp>
      <p:sp>
        <p:nvSpPr>
          <p:cNvPr id="6" name="Slide Number Placeholder 5"/>
          <p:cNvSpPr>
            <a:spLocks noGrp="1"/>
          </p:cNvSpPr>
          <p:nvPr>
            <p:ph type="sldNum" sz="quarter" idx="12"/>
          </p:nvPr>
        </p:nvSpPr>
        <p:spPr/>
        <p:txBody>
          <a:bodyPr/>
          <a:lstStyle/>
          <a:p>
            <a:fld id="{7640B57A-9E06-4F74-8500-F88702F4C3E9}" type="slidenum">
              <a:rPr lang="en-US" b="1" smtClean="0">
                <a:solidFill>
                  <a:srgbClr val="9F8351">
                    <a:lumMod val="60000"/>
                    <a:lumOff val="40000"/>
                  </a:srgbClr>
                </a:solidFill>
              </a:rPr>
              <a:pPr/>
              <a:t>5</a:t>
            </a:fld>
            <a:endParaRPr lang="en-US" b="1" dirty="0">
              <a:solidFill>
                <a:srgbClr val="9F8351">
                  <a:lumMod val="60000"/>
                  <a:lumOff val="40000"/>
                </a:srgb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0400" y="3343309"/>
            <a:ext cx="8432800" cy="3133692"/>
          </a:xfrm>
          <a:prstGeom prst="rect">
            <a:avLst/>
          </a:prstGeom>
          <a:ln>
            <a:noFill/>
          </a:ln>
          <a:effectLst>
            <a:softEdge rad="63500"/>
          </a:effectLst>
        </p:spPr>
      </p:pic>
      <p:sp>
        <p:nvSpPr>
          <p:cNvPr id="5" name="Rectangle 4"/>
          <p:cNvSpPr/>
          <p:nvPr/>
        </p:nvSpPr>
        <p:spPr>
          <a:xfrm>
            <a:off x="3860801" y="6390958"/>
            <a:ext cx="4291559" cy="461665"/>
          </a:xfrm>
          <a:prstGeom prst="rect">
            <a:avLst/>
          </a:prstGeom>
        </p:spPr>
        <p:txBody>
          <a:bodyPr wrap="none">
            <a:spAutoFit/>
          </a:bodyPr>
          <a:lstStyle/>
          <a:p>
            <a:pPr algn="l" rtl="0"/>
            <a:r>
              <a:rPr lang="fa-IR" sz="2400" b="1" dirty="0">
                <a:solidFill>
                  <a:prstClr val="white"/>
                </a:solidFill>
                <a:latin typeface="Adobe Arabic" pitchFamily="18" charset="-78"/>
                <a:cs typeface="Adobe Arabic" pitchFamily="18" charset="-78"/>
              </a:rPr>
              <a:t>اين جدول ميزان رضايتمندي بر اساس نژاد مي باشد</a:t>
            </a:r>
            <a:endParaRPr lang="en-US" sz="2400" b="1" dirty="0">
              <a:solidFill>
                <a:prstClr val="white"/>
              </a:solidFill>
              <a:latin typeface="Adobe Arabic" pitchFamily="18" charset="-78"/>
              <a:cs typeface="Adobe Arabic" pitchFamily="18" charset="-78"/>
            </a:endParaRPr>
          </a:p>
        </p:txBody>
      </p:sp>
    </p:spTree>
    <p:extLst>
      <p:ext uri="{BB962C8B-B14F-4D97-AF65-F5344CB8AC3E}">
        <p14:creationId xmlns:p14="http://schemas.microsoft.com/office/powerpoint/2010/main" val="35695344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77800"/>
            <a:ext cx="10972800" cy="1143000"/>
          </a:xfrm>
        </p:spPr>
        <p:txBody>
          <a:bodyPr>
            <a:normAutofit/>
          </a:bodyPr>
          <a:lstStyle/>
          <a:p>
            <a:pPr algn="r" rtl="1"/>
            <a:r>
              <a:rPr lang="fa-IR" sz="4267" b="1" dirty="0">
                <a:ln w="12700">
                  <a:solidFill>
                    <a:schemeClr val="tx1"/>
                  </a:solidFill>
                </a:ln>
                <a:solidFill>
                  <a:srgbClr val="FF0000"/>
                </a:solidFill>
                <a:cs typeface="B Homa" panose="00000400000000000000" pitchFamily="2" charset="-78"/>
              </a:rPr>
              <a:t>چالش های </a:t>
            </a:r>
            <a:r>
              <a:rPr lang="fa-IR" sz="4267" b="1" dirty="0">
                <a:ln w="12700">
                  <a:solidFill>
                    <a:schemeClr val="tx1"/>
                  </a:solidFill>
                </a:ln>
                <a:solidFill>
                  <a:srgbClr val="FF0000"/>
                </a:solidFill>
                <a:cs typeface="B Homa" panose="00000400000000000000" pitchFamily="2" charset="-78"/>
              </a:rPr>
              <a:t>توسعه</a:t>
            </a:r>
            <a:endParaRPr lang="fa-IR" sz="4267" b="1" dirty="0">
              <a:ln w="12700">
                <a:solidFill>
                  <a:schemeClr val="tx1"/>
                </a:solidFill>
              </a:ln>
              <a:solidFill>
                <a:srgbClr val="FF0000"/>
              </a:solidFill>
              <a:cs typeface="B Homa" panose="00000400000000000000" pitchFamily="2" charset="-78"/>
            </a:endParaRPr>
          </a:p>
        </p:txBody>
      </p:sp>
      <p:sp>
        <p:nvSpPr>
          <p:cNvPr id="3" name="Slide Number Placeholder 2"/>
          <p:cNvSpPr>
            <a:spLocks noGrp="1"/>
          </p:cNvSpPr>
          <p:nvPr>
            <p:ph type="sldNum" sz="quarter" idx="12"/>
          </p:nvPr>
        </p:nvSpPr>
        <p:spPr/>
        <p:txBody>
          <a:bodyPr/>
          <a:lstStyle/>
          <a:p>
            <a:fld id="{7640B57A-9E06-4F74-8500-F88702F4C3E9}" type="slidenum">
              <a:rPr lang="en-US" b="1" smtClean="0">
                <a:solidFill>
                  <a:srgbClr val="9F8351">
                    <a:lumMod val="60000"/>
                    <a:lumOff val="40000"/>
                  </a:srgbClr>
                </a:solidFill>
              </a:rPr>
              <a:pPr/>
              <a:t>6</a:t>
            </a:fld>
            <a:endParaRPr lang="en-US" b="1" dirty="0">
              <a:solidFill>
                <a:srgbClr val="9F8351">
                  <a:lumMod val="60000"/>
                  <a:lumOff val="40000"/>
                </a:srgbClr>
              </a:solidFill>
            </a:endParaRPr>
          </a:p>
        </p:txBody>
      </p:sp>
      <p:graphicFrame>
        <p:nvGraphicFramePr>
          <p:cNvPr id="4" name="Diagram 3"/>
          <p:cNvGraphicFramePr/>
          <p:nvPr>
            <p:extLst/>
          </p:nvPr>
        </p:nvGraphicFramePr>
        <p:xfrm>
          <a:off x="1524000" y="1152908"/>
          <a:ext cx="8026400" cy="5215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5983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77800"/>
            <a:ext cx="10972800" cy="1143000"/>
          </a:xfrm>
        </p:spPr>
        <p:txBody>
          <a:bodyPr>
            <a:normAutofit/>
          </a:bodyPr>
          <a:lstStyle/>
          <a:p>
            <a:pPr algn="r" rtl="1"/>
            <a:r>
              <a:rPr lang="fa-IR" sz="4267" b="1" dirty="0">
                <a:ln w="12700">
                  <a:solidFill>
                    <a:schemeClr val="tx1"/>
                  </a:solidFill>
                </a:ln>
                <a:solidFill>
                  <a:srgbClr val="FF0000"/>
                </a:solidFill>
                <a:cs typeface="B Homa" panose="00000400000000000000" pitchFamily="2" charset="-78"/>
              </a:rPr>
              <a:t>چالش های </a:t>
            </a:r>
            <a:r>
              <a:rPr lang="fa-IR" sz="4267" b="1" dirty="0">
                <a:ln w="12700">
                  <a:solidFill>
                    <a:schemeClr val="tx1"/>
                  </a:solidFill>
                </a:ln>
                <a:solidFill>
                  <a:srgbClr val="FF0000"/>
                </a:solidFill>
                <a:cs typeface="B Homa" panose="00000400000000000000" pitchFamily="2" charset="-78"/>
              </a:rPr>
              <a:t>توسعه</a:t>
            </a:r>
            <a:endParaRPr lang="fa-IR" sz="4267" b="1" dirty="0">
              <a:ln w="12700">
                <a:solidFill>
                  <a:schemeClr val="tx1"/>
                </a:solidFill>
              </a:ln>
              <a:solidFill>
                <a:srgbClr val="FF0000"/>
              </a:solidFill>
              <a:cs typeface="B Homa" panose="00000400000000000000" pitchFamily="2" charset="-78"/>
            </a:endParaRPr>
          </a:p>
        </p:txBody>
      </p:sp>
      <p:sp>
        <p:nvSpPr>
          <p:cNvPr id="3" name="Slide Number Placeholder 2"/>
          <p:cNvSpPr>
            <a:spLocks noGrp="1"/>
          </p:cNvSpPr>
          <p:nvPr>
            <p:ph type="sldNum" sz="quarter" idx="12"/>
          </p:nvPr>
        </p:nvSpPr>
        <p:spPr/>
        <p:txBody>
          <a:bodyPr/>
          <a:lstStyle/>
          <a:p>
            <a:fld id="{7640B57A-9E06-4F74-8500-F88702F4C3E9}" type="slidenum">
              <a:rPr lang="en-US" b="1" smtClean="0">
                <a:solidFill>
                  <a:srgbClr val="9F8351">
                    <a:lumMod val="60000"/>
                    <a:lumOff val="40000"/>
                  </a:srgbClr>
                </a:solidFill>
              </a:rPr>
              <a:pPr/>
              <a:t>7</a:t>
            </a:fld>
            <a:endParaRPr lang="en-US" b="1" dirty="0">
              <a:solidFill>
                <a:srgbClr val="9F8351">
                  <a:lumMod val="60000"/>
                  <a:lumOff val="40000"/>
                </a:srgbClr>
              </a:solidFill>
            </a:endParaRPr>
          </a:p>
        </p:txBody>
      </p:sp>
      <p:sp>
        <p:nvSpPr>
          <p:cNvPr id="6" name="Rectangle 5"/>
          <p:cNvSpPr/>
          <p:nvPr/>
        </p:nvSpPr>
        <p:spPr>
          <a:xfrm>
            <a:off x="562735" y="817373"/>
            <a:ext cx="11379200" cy="6000361"/>
          </a:xfrm>
          <a:prstGeom prst="rect">
            <a:avLst/>
          </a:prstGeom>
          <a:noFill/>
        </p:spPr>
        <p:txBody>
          <a:bodyPr wrap="square">
            <a:spAutoFit/>
          </a:bodyPr>
          <a:lstStyle/>
          <a:p>
            <a:pPr algn="just">
              <a:lnSpc>
                <a:spcPct val="90000"/>
              </a:lnSpc>
            </a:pPr>
            <a:r>
              <a:rPr lang="fa-IR" sz="2133" b="1" dirty="0">
                <a:solidFill>
                  <a:prstClr val="black"/>
                </a:solidFill>
                <a:latin typeface="Adobe Arabic" pitchFamily="18" charset="-78"/>
                <a:cs typeface="Adobe Arabic" pitchFamily="18" charset="-78"/>
              </a:rPr>
              <a:t>1-ایجاد </a:t>
            </a:r>
            <a:r>
              <a:rPr lang="fa-IR" sz="2133" b="1" dirty="0">
                <a:solidFill>
                  <a:prstClr val="black"/>
                </a:solidFill>
                <a:latin typeface="Adobe Arabic" pitchFamily="18" charset="-78"/>
                <a:cs typeface="Adobe Arabic" pitchFamily="18" charset="-78"/>
              </a:rPr>
              <a:t>رشد اقتصادی ،اشتغال، ودر امد</a:t>
            </a:r>
            <a:endParaRPr lang="en-US" sz="2133" dirty="0">
              <a:solidFill>
                <a:prstClr val="black"/>
              </a:solidFill>
              <a:latin typeface="Adobe Arabic" pitchFamily="18" charset="-78"/>
              <a:cs typeface="Adobe Arabic" pitchFamily="18" charset="-78"/>
            </a:endParaRPr>
          </a:p>
          <a:p>
            <a:pPr algn="just">
              <a:lnSpc>
                <a:spcPct val="90000"/>
              </a:lnSpc>
            </a:pPr>
            <a:r>
              <a:rPr lang="fa-IR" sz="2133" dirty="0">
                <a:solidFill>
                  <a:prstClr val="black"/>
                </a:solidFill>
                <a:latin typeface="Adobe Arabic" pitchFamily="18" charset="-78"/>
                <a:cs typeface="Adobe Arabic" pitchFamily="18" charset="-78"/>
              </a:rPr>
              <a:t>درآمد </a:t>
            </a:r>
            <a:r>
              <a:rPr lang="fa-IR" sz="2133" dirty="0">
                <a:solidFill>
                  <a:prstClr val="black"/>
                </a:solidFill>
                <a:latin typeface="Adobe Arabic" pitchFamily="18" charset="-78"/>
                <a:cs typeface="Adobe Arabic" pitchFamily="18" charset="-78"/>
              </a:rPr>
              <a:t>این شهر </a:t>
            </a:r>
            <a:r>
              <a:rPr lang="fa-IR" sz="2133" dirty="0">
                <a:solidFill>
                  <a:prstClr val="black"/>
                </a:solidFill>
                <a:latin typeface="Adobe Arabic" pitchFamily="18" charset="-78"/>
                <a:cs typeface="Adobe Arabic" pitchFamily="18" charset="-78"/>
              </a:rPr>
              <a:t>خیلی </a:t>
            </a:r>
            <a:r>
              <a:rPr lang="fa-IR" sz="2133" dirty="0">
                <a:solidFill>
                  <a:prstClr val="black"/>
                </a:solidFill>
                <a:latin typeface="Adobe Arabic" pitchFamily="18" charset="-78"/>
                <a:cs typeface="Adobe Arabic" pitchFamily="18" charset="-78"/>
              </a:rPr>
              <a:t>کمتر از متوسط </a:t>
            </a:r>
            <a:r>
              <a:rPr lang="fa-IR" sz="2133" dirty="0">
                <a:solidFill>
                  <a:prstClr val="black"/>
                </a:solidFill>
                <a:latin typeface="Adobe Arabic" pitchFamily="18" charset="-78"/>
                <a:cs typeface="Adobe Arabic" pitchFamily="18" charset="-78"/>
              </a:rPr>
              <a:t>درآمد </a:t>
            </a:r>
            <a:r>
              <a:rPr lang="fa-IR" sz="2133" dirty="0">
                <a:solidFill>
                  <a:prstClr val="black"/>
                </a:solidFill>
                <a:latin typeface="Adobe Arabic" pitchFamily="18" charset="-78"/>
                <a:cs typeface="Adobe Arabic" pitchFamily="18" charset="-78"/>
              </a:rPr>
              <a:t>کشور است.در واقع این </a:t>
            </a:r>
            <a:r>
              <a:rPr lang="fa-IR" sz="2133" dirty="0">
                <a:solidFill>
                  <a:prstClr val="black"/>
                </a:solidFill>
                <a:latin typeface="Adobe Arabic" pitchFamily="18" charset="-78"/>
                <a:cs typeface="Adobe Arabic" pitchFamily="18" charset="-78"/>
              </a:rPr>
              <a:t>درآمد </a:t>
            </a:r>
            <a:r>
              <a:rPr lang="fa-IR" sz="2133" dirty="0">
                <a:solidFill>
                  <a:prstClr val="black"/>
                </a:solidFill>
                <a:latin typeface="Adobe Arabic" pitchFamily="18" charset="-78"/>
                <a:cs typeface="Adobe Arabic" pitchFamily="18" charset="-78"/>
              </a:rPr>
              <a:t>باعث کاهش </a:t>
            </a:r>
            <a:r>
              <a:rPr lang="fa-IR" sz="2133" dirty="0">
                <a:solidFill>
                  <a:prstClr val="black"/>
                </a:solidFill>
                <a:latin typeface="Adobe Arabic" pitchFamily="18" charset="-78"/>
                <a:cs typeface="Adobe Arabic" pitchFamily="18" charset="-78"/>
              </a:rPr>
              <a:t>استانداردهای </a:t>
            </a:r>
            <a:r>
              <a:rPr lang="fa-IR" sz="2133" dirty="0">
                <a:solidFill>
                  <a:prstClr val="black"/>
                </a:solidFill>
                <a:latin typeface="Adobe Arabic" pitchFamily="18" charset="-78"/>
                <a:cs typeface="Adobe Arabic" pitchFamily="18" charset="-78"/>
              </a:rPr>
              <a:t>زندگی </a:t>
            </a:r>
            <a:r>
              <a:rPr lang="fa-IR" sz="2133" dirty="0">
                <a:solidFill>
                  <a:prstClr val="black"/>
                </a:solidFill>
                <a:latin typeface="Adobe Arabic" pitchFamily="18" charset="-78"/>
                <a:cs typeface="Adobe Arabic" pitchFamily="18" charset="-78"/>
              </a:rPr>
              <a:t>شده و </a:t>
            </a:r>
            <a:r>
              <a:rPr lang="fa-IR" sz="2133" dirty="0">
                <a:solidFill>
                  <a:prstClr val="black"/>
                </a:solidFill>
                <a:latin typeface="Adobe Arabic" pitchFamily="18" charset="-78"/>
                <a:cs typeface="Adobe Arabic" pitchFamily="18" charset="-78"/>
              </a:rPr>
              <a:t>شهر شاهد بدترین و سخت ترین شرایط بیکاری نزدیک به 30 </a:t>
            </a:r>
            <a:r>
              <a:rPr lang="fa-IR" sz="2133" dirty="0">
                <a:solidFill>
                  <a:prstClr val="black"/>
                </a:solidFill>
                <a:latin typeface="Adobe Arabic" pitchFamily="18" charset="-78"/>
                <a:cs typeface="Adobe Arabic" pitchFamily="18" charset="-78"/>
              </a:rPr>
              <a:t>الی </a:t>
            </a:r>
            <a:r>
              <a:rPr lang="fa-IR" sz="2133" dirty="0">
                <a:solidFill>
                  <a:prstClr val="black"/>
                </a:solidFill>
                <a:latin typeface="Adobe Arabic" pitchFamily="18" charset="-78"/>
                <a:cs typeface="Adobe Arabic" pitchFamily="18" charset="-78"/>
              </a:rPr>
              <a:t>40 درصد بوده </a:t>
            </a:r>
            <a:r>
              <a:rPr lang="fa-IR" sz="2133" dirty="0">
                <a:solidFill>
                  <a:prstClr val="black"/>
                </a:solidFill>
                <a:latin typeface="Adobe Arabic" pitchFamily="18" charset="-78"/>
                <a:cs typeface="Adobe Arabic" pitchFamily="18" charset="-78"/>
              </a:rPr>
              <a:t>است.</a:t>
            </a:r>
            <a:endParaRPr lang="en-US" sz="2133" dirty="0">
              <a:solidFill>
                <a:prstClr val="black"/>
              </a:solidFill>
              <a:latin typeface="Adobe Arabic" pitchFamily="18" charset="-78"/>
              <a:cs typeface="Adobe Arabic" pitchFamily="18" charset="-78"/>
            </a:endParaRPr>
          </a:p>
          <a:p>
            <a:pPr algn="just">
              <a:lnSpc>
                <a:spcPct val="90000"/>
              </a:lnSpc>
            </a:pPr>
            <a:r>
              <a:rPr lang="fa-IR" sz="2133" b="1" dirty="0">
                <a:solidFill>
                  <a:prstClr val="black"/>
                </a:solidFill>
                <a:latin typeface="Adobe Arabic" pitchFamily="18" charset="-78"/>
                <a:cs typeface="Adobe Arabic" pitchFamily="18" charset="-78"/>
              </a:rPr>
              <a:t>2-مواجهه </a:t>
            </a:r>
            <a:r>
              <a:rPr lang="fa-IR" sz="2133" b="1" dirty="0">
                <a:solidFill>
                  <a:prstClr val="black"/>
                </a:solidFill>
                <a:latin typeface="Adobe Arabic" pitchFamily="18" charset="-78"/>
                <a:cs typeface="Adobe Arabic" pitchFamily="18" charset="-78"/>
              </a:rPr>
              <a:t>با نیاز های اصلی</a:t>
            </a:r>
            <a:endParaRPr lang="en-US" sz="2133" dirty="0">
              <a:solidFill>
                <a:prstClr val="black"/>
              </a:solidFill>
              <a:latin typeface="Adobe Arabic" pitchFamily="18" charset="-78"/>
              <a:cs typeface="Adobe Arabic" pitchFamily="18" charset="-78"/>
            </a:endParaRPr>
          </a:p>
          <a:p>
            <a:pPr algn="just">
              <a:lnSpc>
                <a:spcPct val="90000"/>
              </a:lnSpc>
            </a:pPr>
            <a:r>
              <a:rPr lang="fa-IR" sz="2133" dirty="0">
                <a:solidFill>
                  <a:prstClr val="black"/>
                </a:solidFill>
                <a:latin typeface="Adobe Arabic" pitchFamily="18" charset="-78"/>
                <a:cs typeface="Adobe Arabic" pitchFamily="18" charset="-78"/>
              </a:rPr>
              <a:t>چالش </a:t>
            </a:r>
            <a:r>
              <a:rPr lang="fa-IR" sz="2133" dirty="0">
                <a:solidFill>
                  <a:prstClr val="black"/>
                </a:solidFill>
                <a:latin typeface="Adobe Arabic" pitchFamily="18" charset="-78"/>
                <a:cs typeface="Adobe Arabic" pitchFamily="18" charset="-78"/>
              </a:rPr>
              <a:t>کلیدی توسعه این است که خدمات در مناطق روستایی نیز توزیع </a:t>
            </a:r>
            <a:r>
              <a:rPr lang="fa-IR" sz="2133" dirty="0">
                <a:solidFill>
                  <a:prstClr val="black"/>
                </a:solidFill>
                <a:latin typeface="Adobe Arabic" pitchFamily="18" charset="-78"/>
                <a:cs typeface="Adobe Arabic" pitchFamily="18" charset="-78"/>
              </a:rPr>
              <a:t>شود.</a:t>
            </a:r>
            <a:endParaRPr lang="en-US" sz="2133" dirty="0">
              <a:solidFill>
                <a:prstClr val="black"/>
              </a:solidFill>
              <a:latin typeface="Adobe Arabic" pitchFamily="18" charset="-78"/>
              <a:cs typeface="Adobe Arabic" pitchFamily="18" charset="-78"/>
            </a:endParaRPr>
          </a:p>
          <a:p>
            <a:pPr algn="just">
              <a:lnSpc>
                <a:spcPct val="90000"/>
              </a:lnSpc>
            </a:pPr>
            <a:r>
              <a:rPr lang="fa-IR" sz="2133" b="1" dirty="0">
                <a:solidFill>
                  <a:prstClr val="black"/>
                </a:solidFill>
                <a:latin typeface="Adobe Arabic" pitchFamily="18" charset="-78"/>
                <a:cs typeface="Adobe Arabic" pitchFamily="18" charset="-78"/>
              </a:rPr>
              <a:t>3-کاهش فقر</a:t>
            </a:r>
            <a:endParaRPr lang="en-US" sz="2133" dirty="0">
              <a:solidFill>
                <a:prstClr val="black"/>
              </a:solidFill>
              <a:latin typeface="Adobe Arabic" pitchFamily="18" charset="-78"/>
              <a:cs typeface="Adobe Arabic" pitchFamily="18" charset="-78"/>
            </a:endParaRPr>
          </a:p>
          <a:p>
            <a:pPr algn="just">
              <a:lnSpc>
                <a:spcPct val="90000"/>
              </a:lnSpc>
            </a:pPr>
            <a:r>
              <a:rPr lang="fa-IR" sz="2133" dirty="0">
                <a:solidFill>
                  <a:prstClr val="black"/>
                </a:solidFill>
                <a:latin typeface="Adobe Arabic" pitchFamily="18" charset="-78"/>
                <a:cs typeface="Adobe Arabic" pitchFamily="18" charset="-78"/>
              </a:rPr>
              <a:t>درحالی که فقر چند منظوره به سختی محاسبه میشود اندازه گیری مشترک بر اساس سطح </a:t>
            </a:r>
            <a:r>
              <a:rPr lang="fa-IR" sz="2133" dirty="0">
                <a:solidFill>
                  <a:prstClr val="black"/>
                </a:solidFill>
                <a:latin typeface="Adobe Arabic" pitchFamily="18" charset="-78"/>
                <a:cs typeface="Adobe Arabic" pitchFamily="18" charset="-78"/>
              </a:rPr>
              <a:t>درآمد میباشد </a:t>
            </a:r>
            <a:r>
              <a:rPr lang="fa-IR" sz="2133" dirty="0">
                <a:solidFill>
                  <a:prstClr val="black"/>
                </a:solidFill>
                <a:latin typeface="Adobe Arabic" pitchFamily="18" charset="-78"/>
                <a:cs typeface="Adobe Arabic" pitchFamily="18" charset="-78"/>
              </a:rPr>
              <a:t>با استفاده از این شاخص  بیان شده 23%از جمعیت از فقر شدید رنج </a:t>
            </a:r>
            <a:r>
              <a:rPr lang="fa-IR" sz="2133" dirty="0">
                <a:solidFill>
                  <a:prstClr val="black"/>
                </a:solidFill>
                <a:latin typeface="Adobe Arabic" pitchFamily="18" charset="-78"/>
                <a:cs typeface="Adobe Arabic" pitchFamily="18" charset="-78"/>
              </a:rPr>
              <a:t>میبرند و 44%تنها </a:t>
            </a:r>
            <a:r>
              <a:rPr lang="fa-IR" sz="2133" dirty="0">
                <a:solidFill>
                  <a:prstClr val="black"/>
                </a:solidFill>
                <a:latin typeface="Adobe Arabic" pitchFamily="18" charset="-78"/>
                <a:cs typeface="Adobe Arabic" pitchFamily="18" charset="-78"/>
              </a:rPr>
              <a:t>فقیر </a:t>
            </a:r>
            <a:r>
              <a:rPr lang="fa-IR" sz="2133" dirty="0">
                <a:solidFill>
                  <a:prstClr val="black"/>
                </a:solidFill>
                <a:latin typeface="Adobe Arabic" pitchFamily="18" charset="-78"/>
                <a:cs typeface="Adobe Arabic" pitchFamily="18" charset="-78"/>
              </a:rPr>
              <a:t>هستند.</a:t>
            </a:r>
            <a:endParaRPr lang="en-US" sz="2133" dirty="0">
              <a:solidFill>
                <a:prstClr val="black"/>
              </a:solidFill>
              <a:latin typeface="Adobe Arabic" pitchFamily="18" charset="-78"/>
              <a:cs typeface="Adobe Arabic" pitchFamily="18" charset="-78"/>
            </a:endParaRPr>
          </a:p>
          <a:p>
            <a:pPr algn="just">
              <a:lnSpc>
                <a:spcPct val="90000"/>
              </a:lnSpc>
            </a:pPr>
            <a:r>
              <a:rPr lang="fa-IR" sz="2133" b="1" dirty="0">
                <a:solidFill>
                  <a:prstClr val="black"/>
                </a:solidFill>
                <a:latin typeface="Adobe Arabic" pitchFamily="18" charset="-78"/>
                <a:cs typeface="Adobe Arabic" pitchFamily="18" charset="-78"/>
              </a:rPr>
              <a:t>4- </a:t>
            </a:r>
            <a:r>
              <a:rPr lang="fa-IR" sz="2133" b="1" dirty="0">
                <a:solidFill>
                  <a:prstClr val="black"/>
                </a:solidFill>
                <a:latin typeface="Adobe Arabic" pitchFamily="18" charset="-78"/>
                <a:cs typeface="Adobe Arabic" pitchFamily="18" charset="-78"/>
              </a:rPr>
              <a:t>ارتقاء سطح تحصیلات مردم</a:t>
            </a:r>
            <a:endParaRPr lang="en-US" sz="2133" dirty="0">
              <a:solidFill>
                <a:prstClr val="black"/>
              </a:solidFill>
              <a:latin typeface="Adobe Arabic" pitchFamily="18" charset="-78"/>
              <a:cs typeface="Adobe Arabic" pitchFamily="18" charset="-78"/>
            </a:endParaRPr>
          </a:p>
          <a:p>
            <a:pPr algn="just">
              <a:lnSpc>
                <a:spcPct val="90000"/>
              </a:lnSpc>
            </a:pPr>
            <a:r>
              <a:rPr lang="fa-IR" sz="2133" dirty="0">
                <a:solidFill>
                  <a:prstClr val="black"/>
                </a:solidFill>
                <a:latin typeface="Adobe Arabic" pitchFamily="18" charset="-78"/>
                <a:cs typeface="Adobe Arabic" pitchFamily="18" charset="-78"/>
              </a:rPr>
              <a:t>16%مردم </a:t>
            </a:r>
            <a:r>
              <a:rPr lang="fa-IR" sz="2133" dirty="0">
                <a:solidFill>
                  <a:prstClr val="black"/>
                </a:solidFill>
                <a:latin typeface="Adobe Arabic" pitchFamily="18" charset="-78"/>
                <a:cs typeface="Adobe Arabic" pitchFamily="18" charset="-78"/>
              </a:rPr>
              <a:t>بی سواد هستند 38% پذیرفته در دانشگاه هستند و تنها یک درصد مدارج عالی دارند.و همچنین 60 تا 70 درصد فارغ التحصیلان  دانشگاه  شهر را ترک </a:t>
            </a:r>
            <a:r>
              <a:rPr lang="fa-IR" sz="2133" dirty="0">
                <a:solidFill>
                  <a:prstClr val="black"/>
                </a:solidFill>
                <a:latin typeface="Adobe Arabic" pitchFamily="18" charset="-78"/>
                <a:cs typeface="Adobe Arabic" pitchFamily="18" charset="-78"/>
              </a:rPr>
              <a:t>میکنند.</a:t>
            </a:r>
            <a:endParaRPr lang="en-US" sz="2133" dirty="0">
              <a:solidFill>
                <a:prstClr val="black"/>
              </a:solidFill>
              <a:latin typeface="Adobe Arabic" pitchFamily="18" charset="-78"/>
              <a:cs typeface="Adobe Arabic" pitchFamily="18" charset="-78"/>
            </a:endParaRPr>
          </a:p>
          <a:p>
            <a:pPr algn="just">
              <a:lnSpc>
                <a:spcPct val="90000"/>
              </a:lnSpc>
            </a:pPr>
            <a:r>
              <a:rPr lang="fa-IR" sz="2133" b="1" dirty="0">
                <a:solidFill>
                  <a:prstClr val="black"/>
                </a:solidFill>
                <a:latin typeface="Adobe Arabic" pitchFamily="18" charset="-78"/>
                <a:cs typeface="Adobe Arabic" pitchFamily="18" charset="-78"/>
              </a:rPr>
              <a:t>5-مدیریت بیماری همه گیر ایدز</a:t>
            </a:r>
            <a:endParaRPr lang="en-US" sz="2133" b="1" dirty="0">
              <a:solidFill>
                <a:prstClr val="black"/>
              </a:solidFill>
              <a:latin typeface="Adobe Arabic" pitchFamily="18" charset="-78"/>
              <a:cs typeface="Adobe Arabic" pitchFamily="18" charset="-78"/>
            </a:endParaRPr>
          </a:p>
          <a:p>
            <a:pPr algn="just">
              <a:lnSpc>
                <a:spcPct val="90000"/>
              </a:lnSpc>
            </a:pPr>
            <a:r>
              <a:rPr lang="fa-IR" sz="2133" dirty="0">
                <a:solidFill>
                  <a:prstClr val="black"/>
                </a:solidFill>
                <a:latin typeface="Adobe Arabic" pitchFamily="18" charset="-78"/>
                <a:cs typeface="Adobe Arabic" pitchFamily="18" charset="-78"/>
              </a:rPr>
              <a:t>تخمین زده شده است که </a:t>
            </a:r>
            <a:r>
              <a:rPr lang="fa-IR" sz="2133" dirty="0">
                <a:solidFill>
                  <a:prstClr val="black"/>
                </a:solidFill>
                <a:latin typeface="Adobe Arabic" pitchFamily="18" charset="-78"/>
                <a:cs typeface="Adobe Arabic" pitchFamily="18" charset="-78"/>
              </a:rPr>
              <a:t>700000 نفر </a:t>
            </a:r>
            <a:r>
              <a:rPr lang="fa-IR" sz="2133" dirty="0">
                <a:solidFill>
                  <a:prstClr val="black"/>
                </a:solidFill>
                <a:latin typeface="Adobe Arabic" pitchFamily="18" charset="-78"/>
                <a:cs typeface="Adobe Arabic" pitchFamily="18" charset="-78"/>
              </a:rPr>
              <a:t>در </a:t>
            </a:r>
            <a:r>
              <a:rPr lang="fa-IR" sz="2133" dirty="0">
                <a:solidFill>
                  <a:prstClr val="black"/>
                </a:solidFill>
                <a:latin typeface="Adobe Arabic" pitchFamily="18" charset="-78"/>
                <a:cs typeface="Adobe Arabic" pitchFamily="18" charset="-78"/>
              </a:rPr>
              <a:t>کوازولا-ناتالا مبتلا </a:t>
            </a:r>
            <a:r>
              <a:rPr lang="fa-IR" sz="2133" dirty="0">
                <a:solidFill>
                  <a:prstClr val="black"/>
                </a:solidFill>
                <a:latin typeface="Adobe Arabic" pitchFamily="18" charset="-78"/>
                <a:cs typeface="Adobe Arabic" pitchFamily="18" charset="-78"/>
              </a:rPr>
              <a:t>به ایدز در سال 2020 خواهند بود  تلاش های زیادی در این رابطه صورت گرفته است اما  افراد کمی به صورت داوطلبانه </a:t>
            </a:r>
            <a:r>
              <a:rPr lang="fa-IR" sz="2133" dirty="0">
                <a:solidFill>
                  <a:prstClr val="black"/>
                </a:solidFill>
                <a:latin typeface="Adobe Arabic" pitchFamily="18" charset="-78"/>
                <a:cs typeface="Adobe Arabic" pitchFamily="18" charset="-78"/>
              </a:rPr>
              <a:t>برای آزمایش آمده اند.</a:t>
            </a:r>
            <a:endParaRPr lang="en-US" sz="2133" dirty="0">
              <a:solidFill>
                <a:prstClr val="black"/>
              </a:solidFill>
              <a:latin typeface="Adobe Arabic" pitchFamily="18" charset="-78"/>
              <a:cs typeface="Adobe Arabic" pitchFamily="18" charset="-78"/>
            </a:endParaRPr>
          </a:p>
          <a:p>
            <a:pPr algn="just">
              <a:lnSpc>
                <a:spcPct val="90000"/>
              </a:lnSpc>
            </a:pPr>
            <a:r>
              <a:rPr lang="fa-IR" sz="2133" b="1" dirty="0">
                <a:solidFill>
                  <a:prstClr val="black"/>
                </a:solidFill>
                <a:latin typeface="Adobe Arabic" pitchFamily="18" charset="-78"/>
                <a:cs typeface="Adobe Arabic" pitchFamily="18" charset="-78"/>
              </a:rPr>
              <a:t>6- اطمینان از محیط امن و ایمن</a:t>
            </a:r>
            <a:endParaRPr lang="en-US" sz="2133" dirty="0">
              <a:solidFill>
                <a:prstClr val="black"/>
              </a:solidFill>
              <a:latin typeface="Adobe Arabic" pitchFamily="18" charset="-78"/>
              <a:cs typeface="Adobe Arabic" pitchFamily="18" charset="-78"/>
            </a:endParaRPr>
          </a:p>
          <a:p>
            <a:pPr algn="just">
              <a:lnSpc>
                <a:spcPct val="90000"/>
              </a:lnSpc>
            </a:pPr>
            <a:r>
              <a:rPr lang="fa-IR" sz="2133" dirty="0">
                <a:solidFill>
                  <a:prstClr val="black"/>
                </a:solidFill>
                <a:latin typeface="Adobe Arabic" pitchFamily="18" charset="-78"/>
                <a:cs typeface="Adobe Arabic" pitchFamily="18" charset="-78"/>
              </a:rPr>
              <a:t>مردم این شهر در معرض </a:t>
            </a:r>
            <a:r>
              <a:rPr lang="fa-IR" sz="2133" dirty="0">
                <a:solidFill>
                  <a:prstClr val="black"/>
                </a:solidFill>
                <a:latin typeface="Adobe Arabic" pitchFamily="18" charset="-78"/>
                <a:cs typeface="Adobe Arabic" pitchFamily="18" charset="-78"/>
              </a:rPr>
              <a:t>خطراتی نظیر، </a:t>
            </a:r>
            <a:r>
              <a:rPr lang="fa-IR" sz="2133" dirty="0">
                <a:solidFill>
                  <a:prstClr val="black"/>
                </a:solidFill>
                <a:latin typeface="Adobe Arabic" pitchFamily="18" charset="-78"/>
                <a:cs typeface="Adobe Arabic" pitchFamily="18" charset="-78"/>
              </a:rPr>
              <a:t>سطح بالای تصادفات، زمان کند پاسخگویی، خطر سیل، </a:t>
            </a:r>
            <a:r>
              <a:rPr lang="fa-IR" sz="2133" dirty="0">
                <a:solidFill>
                  <a:prstClr val="black"/>
                </a:solidFill>
                <a:latin typeface="Adobe Arabic" pitchFamily="18" charset="-78"/>
                <a:cs typeface="Adobe Arabic" pitchFamily="18" charset="-78"/>
              </a:rPr>
              <a:t>قتل،  دزدی و ... هستند. </a:t>
            </a:r>
          </a:p>
          <a:p>
            <a:pPr algn="just">
              <a:lnSpc>
                <a:spcPct val="90000"/>
              </a:lnSpc>
            </a:pPr>
            <a:r>
              <a:rPr lang="fa-IR" sz="2133" dirty="0">
                <a:solidFill>
                  <a:prstClr val="black"/>
                </a:solidFill>
                <a:latin typeface="Adobe Arabic" pitchFamily="18" charset="-78"/>
                <a:cs typeface="Adobe Arabic" pitchFamily="18" charset="-78"/>
              </a:rPr>
              <a:t>اطمینان </a:t>
            </a:r>
            <a:r>
              <a:rPr lang="fa-IR" sz="2133" dirty="0">
                <a:solidFill>
                  <a:prstClr val="black"/>
                </a:solidFill>
                <a:latin typeface="Adobe Arabic" pitchFamily="18" charset="-78"/>
                <a:cs typeface="Adobe Arabic" pitchFamily="18" charset="-78"/>
              </a:rPr>
              <a:t>از محیط امن  به طور قابل توجهی  به اعتماد سرمایه </a:t>
            </a:r>
            <a:r>
              <a:rPr lang="fa-IR" sz="2133" dirty="0">
                <a:solidFill>
                  <a:prstClr val="black"/>
                </a:solidFill>
                <a:latin typeface="Adobe Arabic" pitchFamily="18" charset="-78"/>
                <a:cs typeface="Adobe Arabic" pitchFamily="18" charset="-78"/>
              </a:rPr>
              <a:t>گذاران </a:t>
            </a:r>
            <a:r>
              <a:rPr lang="fa-IR" sz="2133" dirty="0">
                <a:solidFill>
                  <a:prstClr val="black"/>
                </a:solidFill>
                <a:latin typeface="Adobe Arabic" pitchFamily="18" charset="-78"/>
                <a:cs typeface="Adobe Arabic" pitchFamily="18" charset="-78"/>
              </a:rPr>
              <a:t>کمک میکند.</a:t>
            </a:r>
            <a:endParaRPr lang="en-US" sz="2133" dirty="0">
              <a:solidFill>
                <a:prstClr val="black"/>
              </a:solidFill>
              <a:latin typeface="Adobe Arabic" pitchFamily="18" charset="-78"/>
              <a:cs typeface="Adobe Arabic" pitchFamily="18" charset="-78"/>
            </a:endParaRPr>
          </a:p>
          <a:p>
            <a:pPr algn="just">
              <a:lnSpc>
                <a:spcPct val="90000"/>
              </a:lnSpc>
            </a:pPr>
            <a:r>
              <a:rPr lang="fa-IR" sz="2133" b="1" dirty="0">
                <a:solidFill>
                  <a:prstClr val="black"/>
                </a:solidFill>
                <a:latin typeface="Adobe Arabic" pitchFamily="18" charset="-78"/>
                <a:cs typeface="Adobe Arabic" pitchFamily="18" charset="-78"/>
              </a:rPr>
              <a:t>7-تلاش </a:t>
            </a:r>
            <a:r>
              <a:rPr lang="fa-IR" sz="2133" b="1" dirty="0">
                <a:solidFill>
                  <a:prstClr val="black"/>
                </a:solidFill>
                <a:latin typeface="Adobe Arabic" pitchFamily="18" charset="-78"/>
                <a:cs typeface="Adobe Arabic" pitchFamily="18" charset="-78"/>
              </a:rPr>
              <a:t>برای پایداری</a:t>
            </a:r>
            <a:endParaRPr lang="en-US" sz="2133" dirty="0">
              <a:solidFill>
                <a:prstClr val="black"/>
              </a:solidFill>
              <a:latin typeface="Adobe Arabic" pitchFamily="18" charset="-78"/>
              <a:cs typeface="Adobe Arabic" pitchFamily="18" charset="-78"/>
            </a:endParaRPr>
          </a:p>
          <a:p>
            <a:pPr algn="just">
              <a:lnSpc>
                <a:spcPct val="90000"/>
              </a:lnSpc>
            </a:pPr>
            <a:r>
              <a:rPr lang="fa-IR" sz="2133" dirty="0">
                <a:solidFill>
                  <a:prstClr val="black"/>
                </a:solidFill>
                <a:latin typeface="Adobe Arabic" pitchFamily="18" charset="-78"/>
                <a:cs typeface="Adobe Arabic" pitchFamily="18" charset="-78"/>
              </a:rPr>
              <a:t>تخمین زده شده است که در این شهر منابع طبیعی 2.42 میلیون  خدمات </a:t>
            </a:r>
            <a:r>
              <a:rPr lang="fa-IR" sz="2133" dirty="0">
                <a:solidFill>
                  <a:prstClr val="black"/>
                </a:solidFill>
                <a:latin typeface="Adobe Arabic" pitchFamily="18" charset="-78"/>
                <a:cs typeface="Adobe Arabic" pitchFamily="18" charset="-78"/>
              </a:rPr>
              <a:t>رایگان  </a:t>
            </a:r>
            <a:r>
              <a:rPr lang="fa-IR" sz="2133" dirty="0">
                <a:solidFill>
                  <a:prstClr val="black"/>
                </a:solidFill>
                <a:latin typeface="Adobe Arabic" pitchFamily="18" charset="-78"/>
                <a:cs typeface="Adobe Arabic" pitchFamily="18" charset="-78"/>
              </a:rPr>
              <a:t>برای </a:t>
            </a:r>
            <a:r>
              <a:rPr lang="fa-IR" sz="2133" dirty="0">
                <a:solidFill>
                  <a:prstClr val="black"/>
                </a:solidFill>
                <a:latin typeface="Adobe Arabic" pitchFamily="18" charset="-78"/>
                <a:cs typeface="Adobe Arabic" pitchFamily="18" charset="-78"/>
              </a:rPr>
              <a:t>شهروندان  فراهم آورده، </a:t>
            </a:r>
            <a:r>
              <a:rPr lang="fa-IR" sz="2133" dirty="0">
                <a:solidFill>
                  <a:prstClr val="black"/>
                </a:solidFill>
                <a:latin typeface="Adobe Arabic" pitchFamily="18" charset="-78"/>
                <a:cs typeface="Adobe Arabic" pitchFamily="18" charset="-78"/>
              </a:rPr>
              <a:t>بسیار مهم است </a:t>
            </a:r>
            <a:r>
              <a:rPr lang="fa-IR" sz="2133" dirty="0">
                <a:solidFill>
                  <a:prstClr val="black"/>
                </a:solidFill>
                <a:latin typeface="Adobe Arabic" pitchFamily="18" charset="-78"/>
                <a:cs typeface="Adobe Arabic" pitchFamily="18" charset="-78"/>
              </a:rPr>
              <a:t>که </a:t>
            </a:r>
            <a:r>
              <a:rPr lang="fa-IR" sz="2133" dirty="0">
                <a:solidFill>
                  <a:prstClr val="black"/>
                </a:solidFill>
                <a:latin typeface="Adobe Arabic" pitchFamily="18" charset="-78"/>
                <a:cs typeface="Adobe Arabic" pitchFamily="18" charset="-78"/>
              </a:rPr>
              <a:t>نیازهای </a:t>
            </a:r>
            <a:r>
              <a:rPr lang="fa-IR" sz="2133" dirty="0">
                <a:solidFill>
                  <a:prstClr val="black"/>
                </a:solidFill>
                <a:latin typeface="Adobe Arabic" pitchFamily="18" charset="-78"/>
                <a:cs typeface="Adobe Arabic" pitchFamily="18" charset="-78"/>
              </a:rPr>
              <a:t>اساسی افراد فقیر </a:t>
            </a:r>
            <a:r>
              <a:rPr lang="fa-IR" sz="2133" dirty="0">
                <a:solidFill>
                  <a:prstClr val="black"/>
                </a:solidFill>
                <a:latin typeface="Adobe Arabic" pitchFamily="18" charset="-78"/>
                <a:cs typeface="Adobe Arabic" pitchFamily="18" charset="-78"/>
              </a:rPr>
              <a:t>جامعه را در نظر </a:t>
            </a:r>
            <a:r>
              <a:rPr lang="fa-IR" sz="2133" dirty="0">
                <a:solidFill>
                  <a:prstClr val="black"/>
                </a:solidFill>
                <a:latin typeface="Adobe Arabic" pitchFamily="18" charset="-78"/>
                <a:cs typeface="Adobe Arabic" pitchFamily="18" charset="-78"/>
              </a:rPr>
              <a:t>گرفته </a:t>
            </a:r>
            <a:r>
              <a:rPr lang="fa-IR" sz="2133" dirty="0">
                <a:solidFill>
                  <a:prstClr val="black"/>
                </a:solidFill>
                <a:latin typeface="Adobe Arabic" pitchFamily="18" charset="-78"/>
                <a:cs typeface="Adobe Arabic" pitchFamily="18" charset="-78"/>
              </a:rPr>
              <a:t>و خدمات اساسی در مقیاس بزرگ </a:t>
            </a:r>
            <a:r>
              <a:rPr lang="fa-IR" sz="2133" dirty="0">
                <a:solidFill>
                  <a:prstClr val="black"/>
                </a:solidFill>
                <a:latin typeface="Adobe Arabic" pitchFamily="18" charset="-78"/>
                <a:cs typeface="Adobe Arabic" pitchFamily="18" charset="-78"/>
              </a:rPr>
              <a:t>فراهم آورد.</a:t>
            </a:r>
            <a:endParaRPr lang="en-US" sz="2133" dirty="0">
              <a:solidFill>
                <a:prstClr val="black"/>
              </a:solidFill>
              <a:latin typeface="Adobe Arabic" pitchFamily="18" charset="-78"/>
              <a:cs typeface="Adobe Arabic" pitchFamily="18" charset="-78"/>
            </a:endParaRPr>
          </a:p>
        </p:txBody>
      </p:sp>
    </p:spTree>
    <p:extLst>
      <p:ext uri="{BB962C8B-B14F-4D97-AF65-F5344CB8AC3E}">
        <p14:creationId xmlns:p14="http://schemas.microsoft.com/office/powerpoint/2010/main" val="3981970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13"/>
          <p:cNvGraphicFramePr>
            <a:graphicFrameLocks/>
          </p:cNvGraphicFramePr>
          <p:nvPr>
            <p:extLst/>
          </p:nvPr>
        </p:nvGraphicFramePr>
        <p:xfrm>
          <a:off x="1625600" y="1397000"/>
          <a:ext cx="9144000" cy="5050899"/>
        </p:xfrm>
        <a:graphic>
          <a:graphicData uri="http://schemas.openxmlformats.org/drawingml/2006/table">
            <a:tbl>
              <a:tblPr rtl="1" firstRow="1" firstCol="1" bandRow="1">
                <a:tableStyleId>{5940675A-B579-460E-94D1-54222C63F5DA}</a:tableStyleId>
              </a:tblPr>
              <a:tblGrid>
                <a:gridCol w="4408849"/>
                <a:gridCol w="3953188"/>
                <a:gridCol w="781963"/>
              </a:tblGrid>
              <a:tr h="560832">
                <a:tc gridSpan="3">
                  <a:txBody>
                    <a:bodyPr/>
                    <a:lstStyle/>
                    <a:p>
                      <a:pPr algn="ctr" rtl="1">
                        <a:lnSpc>
                          <a:spcPct val="115000"/>
                        </a:lnSpc>
                        <a:spcAft>
                          <a:spcPts val="0"/>
                        </a:spcAft>
                      </a:pPr>
                      <a:r>
                        <a:rPr lang="fa-IR" sz="3200" b="1" dirty="0" smtClean="0">
                          <a:latin typeface="Adobe Arabic" pitchFamily="18" charset="-78"/>
                          <a:cs typeface="B Homa" panose="00000400000000000000" pitchFamily="2" charset="-78"/>
                        </a:rPr>
                        <a:t>پیشرفت اقتصاد محلی</a:t>
                      </a:r>
                      <a:endParaRPr lang="en-US" sz="3200" b="1" dirty="0">
                        <a:effectLst/>
                        <a:latin typeface="Adobe Arabic" pitchFamily="18" charset="-78"/>
                        <a:ea typeface="Calibri" panose="020F0502020204030204" pitchFamily="34" charset="0"/>
                        <a:cs typeface="B Homa" panose="00000400000000000000" pitchFamily="2" charset="-78"/>
                      </a:endParaRPr>
                    </a:p>
                  </a:txBody>
                  <a:tcPr marL="63083" marR="630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66"/>
                    </a:solidFill>
                  </a:tcPr>
                </a:tc>
                <a:tc hMerge="1">
                  <a:txBody>
                    <a:bodyPr/>
                    <a:lstStyle/>
                    <a:p>
                      <a:pPr algn="ctr" rtl="1">
                        <a:lnSpc>
                          <a:spcPct val="115000"/>
                        </a:lnSpc>
                        <a:spcAft>
                          <a:spcPts val="0"/>
                        </a:spcAft>
                      </a:pP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47312" marR="47312" marT="0" marB="0" anchor="ctr"/>
                </a:tc>
                <a:tc hMerge="1">
                  <a:txBody>
                    <a:bodyPr/>
                    <a:lstStyle/>
                    <a:p>
                      <a:pPr algn="r" rtl="1">
                        <a:lnSpc>
                          <a:spcPct val="115000"/>
                        </a:lnSpc>
                        <a:spcAft>
                          <a:spcPts val="1000"/>
                        </a:spcAft>
                      </a:pP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r>
              <a:tr h="373888">
                <a:tc>
                  <a:txBody>
                    <a:bodyPr/>
                    <a:lstStyle/>
                    <a:p>
                      <a:pPr algn="ctr" rtl="1">
                        <a:lnSpc>
                          <a:spcPct val="115000"/>
                        </a:lnSpc>
                        <a:spcAft>
                          <a:spcPts val="0"/>
                        </a:spcAft>
                      </a:pPr>
                      <a:r>
                        <a:rPr lang="fa-IR" sz="2100" b="0" dirty="0">
                          <a:effectLst/>
                          <a:latin typeface="Adobe Arabic" pitchFamily="18" charset="-78"/>
                          <a:cs typeface="B Titr" panose="00000700000000000000" pitchFamily="2" charset="-78"/>
                        </a:rPr>
                        <a:t>منفی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5050"/>
                    </a:solidFill>
                  </a:tcPr>
                </a:tc>
                <a:tc>
                  <a:txBody>
                    <a:bodyPr/>
                    <a:lstStyle/>
                    <a:p>
                      <a:pPr algn="ctr" rtl="1">
                        <a:lnSpc>
                          <a:spcPct val="115000"/>
                        </a:lnSpc>
                        <a:spcAft>
                          <a:spcPts val="0"/>
                        </a:spcAft>
                      </a:pPr>
                      <a:r>
                        <a:rPr lang="fa-IR" sz="2100" b="0" dirty="0">
                          <a:effectLst/>
                          <a:latin typeface="Adobe Arabic" pitchFamily="18" charset="-78"/>
                          <a:cs typeface="B Titr" panose="00000700000000000000" pitchFamily="2" charset="-78"/>
                        </a:rPr>
                        <a:t>مثبت</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3">
                        <a:lumMod val="60000"/>
                        <a:lumOff val="40000"/>
                      </a:schemeClr>
                    </a:solidFill>
                  </a:tcPr>
                </a:tc>
                <a:tc>
                  <a:txBody>
                    <a:bodyPr/>
                    <a:lstStyle/>
                    <a:p>
                      <a:pPr algn="r" rtl="1">
                        <a:lnSpc>
                          <a:spcPct val="115000"/>
                        </a:lnSpc>
                        <a:spcAft>
                          <a:spcPts val="1000"/>
                        </a:spcAft>
                      </a:pPr>
                      <a:r>
                        <a:rPr lang="en-US" sz="2100" b="1" dirty="0">
                          <a:effectLst/>
                          <a:latin typeface="Adobe Arabic" pitchFamily="18" charset="-78"/>
                          <a:cs typeface="Adobe Arabic" pitchFamily="18" charset="-78"/>
                        </a:rPr>
                        <a:t> </a:t>
                      </a:r>
                      <a:endParaRPr lang="en-US" sz="2100" b="1" dirty="0">
                        <a:effectLst/>
                        <a:latin typeface="Adobe Arabic" pitchFamily="18" charset="-78"/>
                        <a:ea typeface="Calibri" panose="020F0502020204030204" pitchFamily="34" charset="0"/>
                        <a:cs typeface="Adobe Arabic" pitchFamily="18" charset="-78"/>
                      </a:endParaRP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r>
              <a:tr h="1992037">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ضعف</a:t>
                      </a:r>
                      <a:endParaRPr lang="en-US" sz="1900" b="1" u="sng" dirty="0">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اجرای طرح </a:t>
                      </a:r>
                      <a:r>
                        <a:rPr lang="en-US" sz="1600" b="0" u="none" strike="noStrike" dirty="0" smtClean="0">
                          <a:effectLst/>
                          <a:latin typeface="Times New Roman" panose="02020603050405020304" pitchFamily="18" charset="0"/>
                          <a:cs typeface="Times New Roman" panose="02020603050405020304" pitchFamily="18" charset="0"/>
                        </a:rPr>
                        <a:t>LED</a:t>
                      </a:r>
                      <a:r>
                        <a:rPr lang="fa-IR" sz="1600" b="0" u="none" strike="noStrike" dirty="0" smtClean="0">
                          <a:effectLst/>
                          <a:latin typeface="Times New Roman" panose="02020603050405020304" pitchFamily="18" charset="0"/>
                          <a:cs typeface="Times New Roman" panose="02020603050405020304" pitchFamily="18" charset="0"/>
                        </a:rPr>
                        <a:t>(</a:t>
                      </a:r>
                      <a:r>
                        <a:rPr lang="en-US" sz="1600" b="0" u="none" strike="noStrike" dirty="0" smtClean="0">
                          <a:effectLst/>
                          <a:latin typeface="Times New Roman" panose="02020603050405020304" pitchFamily="18" charset="0"/>
                          <a:cs typeface="Times New Roman" panose="02020603050405020304" pitchFamily="18" charset="0"/>
                        </a:rPr>
                        <a:t>Local Economic Development</a:t>
                      </a:r>
                      <a:r>
                        <a:rPr lang="fa-IR" sz="1600" b="0" u="none" strike="noStrike" dirty="0" smtClean="0">
                          <a:effectLst/>
                          <a:latin typeface="Times New Roman" panose="02020603050405020304" pitchFamily="18" charset="0"/>
                          <a:cs typeface="Times New Roman" panose="02020603050405020304" pitchFamily="18" charset="0"/>
                        </a:rPr>
                        <a:t>) </a:t>
                      </a:r>
                      <a:r>
                        <a:rPr lang="fa-IR" sz="2100" b="0" u="none" strike="noStrike" dirty="0" smtClean="0">
                          <a:effectLst/>
                          <a:latin typeface="Adobe Arabic" pitchFamily="18" charset="-78"/>
                          <a:cs typeface="Adobe Arabic" pitchFamily="18" charset="-78"/>
                        </a:rPr>
                        <a:t>زمان بر است</a:t>
                      </a:r>
                    </a:p>
                    <a:p>
                      <a:pPr marL="285750" indent="-285750" algn="r" rtl="1">
                        <a:lnSpc>
                          <a:spcPct val="115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کمبود مهارت و مدل های کارگشا</a:t>
                      </a:r>
                    </a:p>
                    <a:p>
                      <a:pPr marL="285750" indent="-285750" algn="r" rtl="1">
                        <a:lnSpc>
                          <a:spcPct val="115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 فرصت های محدود برای </a:t>
                      </a:r>
                      <a:r>
                        <a:rPr lang="en-US" sz="1600" b="0" u="none" strike="noStrike" dirty="0" smtClean="0">
                          <a:effectLst/>
                          <a:latin typeface="Times New Roman" panose="02020603050405020304" pitchFamily="18" charset="0"/>
                          <a:cs typeface="Times New Roman" panose="02020603050405020304" pitchFamily="18" charset="0"/>
                        </a:rPr>
                        <a:t>LED</a:t>
                      </a:r>
                      <a:r>
                        <a:rPr lang="fa-IR" sz="1600" b="0" u="none" strike="noStrike" dirty="0" smtClean="0">
                          <a:effectLst/>
                          <a:latin typeface="Adobe Arabic" pitchFamily="18" charset="-78"/>
                          <a:cs typeface="Adobe Arabic" pitchFamily="18" charset="-78"/>
                        </a:rPr>
                        <a:t> </a:t>
                      </a:r>
                      <a:r>
                        <a:rPr lang="fa-IR" sz="2100" b="0" u="none" strike="noStrike" dirty="0" smtClean="0">
                          <a:effectLst/>
                          <a:latin typeface="Adobe Arabic" pitchFamily="18" charset="-78"/>
                          <a:cs typeface="Adobe Arabic" pitchFamily="18" charset="-78"/>
                        </a:rPr>
                        <a:t>در ناحیه های روستایی</a:t>
                      </a:r>
                    </a:p>
                  </a:txBody>
                  <a:tcPr marL="63083" marR="63083"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قوت</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بالا رفتن سرمایه گذاری در </a:t>
                      </a:r>
                      <a:r>
                        <a:rPr lang="en-US" sz="1600" b="0" dirty="0" smtClean="0">
                          <a:effectLst/>
                          <a:latin typeface="Times New Roman" panose="02020603050405020304" pitchFamily="18" charset="0"/>
                          <a:cs typeface="Times New Roman" panose="02020603050405020304" pitchFamily="18" charset="0"/>
                        </a:rPr>
                        <a:t>LED </a:t>
                      </a:r>
                      <a:endParaRPr lang="en-US" sz="2100" b="0" dirty="0" smtClean="0">
                        <a:effectLst/>
                        <a:latin typeface="Times New Roman" panose="02020603050405020304" pitchFamily="18" charset="0"/>
                        <a:cs typeface="Times New Roman" panose="02020603050405020304" pitchFamily="18" charset="0"/>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پیشرفت زیر ساخت  برای حمایت </a:t>
                      </a:r>
                      <a:r>
                        <a:rPr lang="en-US" sz="1600" b="0" dirty="0" smtClean="0">
                          <a:effectLst/>
                          <a:latin typeface="Times New Roman" panose="02020603050405020304" pitchFamily="18" charset="0"/>
                          <a:cs typeface="Times New Roman" panose="02020603050405020304" pitchFamily="18" charset="0"/>
                        </a:rPr>
                        <a:t>LED</a:t>
                      </a:r>
                      <a:endParaRPr lang="en-US" sz="2100" b="0" dirty="0" smtClean="0">
                        <a:effectLst/>
                        <a:latin typeface="Times New Roman" panose="02020603050405020304" pitchFamily="18" charset="0"/>
                        <a:cs typeface="Times New Roman" panose="02020603050405020304" pitchFamily="18" charset="0"/>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نهادهای شهری که باعث افزایش منابع میشود</a:t>
                      </a:r>
                    </a:p>
                  </a:txBody>
                  <a:tcPr marL="63083" marR="6308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71755" marR="71755" algn="ctr" rtl="1">
                        <a:lnSpc>
                          <a:spcPct val="115000"/>
                        </a:lnSpc>
                        <a:spcAft>
                          <a:spcPts val="0"/>
                        </a:spcAft>
                      </a:pPr>
                      <a:r>
                        <a:rPr lang="fa-IR" sz="2100" b="0" dirty="0">
                          <a:effectLst/>
                          <a:latin typeface="Adobe Arabic" pitchFamily="18" charset="-78"/>
                          <a:cs typeface="B Titr" panose="00000700000000000000" pitchFamily="2" charset="-78"/>
                        </a:rPr>
                        <a:t>داخلی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vert="vert27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r>
              <a:tr h="2124141">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تهدید</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افزایش بیکاری  </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افزایش جرم و جنایت</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اعتماد کم سرمایه گذاران</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برنامه توسعه ی اقتصادی نا هماهنگ</a:t>
                      </a:r>
                    </a:p>
                  </a:txBody>
                  <a:tcPr marL="63083" marR="63083"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فرصت</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به وجود آوردن  دسترسی به کار و فرصت های اقتصادی</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اجرای </a:t>
                      </a:r>
                      <a:r>
                        <a:rPr lang="en-US" sz="1600" b="0" dirty="0" smtClean="0">
                          <a:effectLst/>
                          <a:latin typeface="Times New Roman" panose="02020603050405020304" pitchFamily="18" charset="0"/>
                          <a:cs typeface="Times New Roman" panose="02020603050405020304" pitchFamily="18" charset="0"/>
                        </a:rPr>
                        <a:t>LED</a:t>
                      </a:r>
                      <a:r>
                        <a:rPr lang="fa-IR" sz="1600" b="0" dirty="0" smtClean="0">
                          <a:effectLst/>
                          <a:latin typeface="Adobe Arabic" pitchFamily="18" charset="-78"/>
                          <a:cs typeface="Adobe Arabic" pitchFamily="18" charset="-78"/>
                        </a:rPr>
                        <a:t> </a:t>
                      </a:r>
                      <a:r>
                        <a:rPr lang="fa-IR" sz="2100" b="0" dirty="0" smtClean="0">
                          <a:effectLst/>
                          <a:latin typeface="Adobe Arabic" pitchFamily="18" charset="-78"/>
                          <a:cs typeface="Adobe Arabic" pitchFamily="18" charset="-78"/>
                        </a:rPr>
                        <a:t>و استراتژی های گردشگری </a:t>
                      </a:r>
                    </a:p>
                  </a:txBody>
                  <a:tcPr marL="63083" marR="6308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ctr" rtl="1">
                        <a:lnSpc>
                          <a:spcPct val="115000"/>
                        </a:lnSpc>
                        <a:spcAft>
                          <a:spcPts val="0"/>
                        </a:spcAft>
                      </a:pPr>
                      <a:r>
                        <a:rPr lang="fa-IR" sz="2100" b="0" dirty="0">
                          <a:effectLst/>
                          <a:latin typeface="Adobe Arabic" pitchFamily="18" charset="-78"/>
                          <a:cs typeface="B Titr" panose="00000700000000000000" pitchFamily="2" charset="-78"/>
                        </a:rPr>
                        <a:t>خارجی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vert="vert27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r>
            </a:tbl>
          </a:graphicData>
        </a:graphic>
      </p:graphicFrame>
      <p:graphicFrame>
        <p:nvGraphicFramePr>
          <p:cNvPr id="10" name="Content Placeholder 13"/>
          <p:cNvGraphicFramePr>
            <a:graphicFrameLocks/>
          </p:cNvGraphicFramePr>
          <p:nvPr>
            <p:extLst/>
          </p:nvPr>
        </p:nvGraphicFramePr>
        <p:xfrm>
          <a:off x="1625601" y="1498600"/>
          <a:ext cx="8940799" cy="4562541"/>
        </p:xfrm>
        <a:graphic>
          <a:graphicData uri="http://schemas.openxmlformats.org/drawingml/2006/table">
            <a:tbl>
              <a:tblPr rtl="1" firstRow="1" firstCol="1" bandRow="1">
                <a:tableStyleId>{5940675A-B579-460E-94D1-54222C63F5DA}</a:tableStyleId>
              </a:tblPr>
              <a:tblGrid>
                <a:gridCol w="3764547"/>
                <a:gridCol w="4411668"/>
                <a:gridCol w="764584"/>
              </a:tblGrid>
              <a:tr h="560832">
                <a:tc gridSpan="3">
                  <a:txBody>
                    <a:bodyPr/>
                    <a:lstStyle/>
                    <a:p>
                      <a:pPr algn="ctr" rtl="1">
                        <a:lnSpc>
                          <a:spcPct val="115000"/>
                        </a:lnSpc>
                        <a:spcAft>
                          <a:spcPts val="0"/>
                        </a:spcAft>
                      </a:pPr>
                      <a:r>
                        <a:rPr lang="fa-IR" sz="3200" b="1" dirty="0" smtClean="0">
                          <a:latin typeface="Adobe Arabic" pitchFamily="18" charset="-78"/>
                          <a:cs typeface="B Homa" panose="00000400000000000000" pitchFamily="2" charset="-78"/>
                        </a:rPr>
                        <a:t>مشارکت حکومتی خوب</a:t>
                      </a:r>
                      <a:endParaRPr lang="en-US" sz="3200" b="1" dirty="0">
                        <a:effectLst/>
                        <a:latin typeface="Adobe Arabic" pitchFamily="18" charset="-78"/>
                        <a:ea typeface="Calibri" panose="020F0502020204030204" pitchFamily="34" charset="0"/>
                        <a:cs typeface="B Homa" panose="00000400000000000000" pitchFamily="2" charset="-78"/>
                      </a:endParaRPr>
                    </a:p>
                  </a:txBody>
                  <a:tcPr marL="63083" marR="630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66"/>
                    </a:solidFill>
                  </a:tcPr>
                </a:tc>
                <a:tc hMerge="1">
                  <a:txBody>
                    <a:bodyPr/>
                    <a:lstStyle/>
                    <a:p>
                      <a:pPr algn="ctr" rtl="1">
                        <a:lnSpc>
                          <a:spcPct val="115000"/>
                        </a:lnSpc>
                        <a:spcAft>
                          <a:spcPts val="0"/>
                        </a:spcAft>
                      </a:pP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47312" marR="47312" marT="0" marB="0" anchor="ctr"/>
                </a:tc>
                <a:tc hMerge="1">
                  <a:txBody>
                    <a:bodyPr/>
                    <a:lstStyle/>
                    <a:p>
                      <a:pPr algn="r" rtl="1">
                        <a:lnSpc>
                          <a:spcPct val="115000"/>
                        </a:lnSpc>
                        <a:spcAft>
                          <a:spcPts val="1000"/>
                        </a:spcAft>
                      </a:pP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r>
              <a:tr h="373888">
                <a:tc>
                  <a:txBody>
                    <a:bodyPr/>
                    <a:lstStyle/>
                    <a:p>
                      <a:pPr algn="ctr" rtl="1">
                        <a:lnSpc>
                          <a:spcPct val="115000"/>
                        </a:lnSpc>
                        <a:spcAft>
                          <a:spcPts val="0"/>
                        </a:spcAft>
                      </a:pPr>
                      <a:r>
                        <a:rPr lang="fa-IR" sz="2100" b="0" dirty="0">
                          <a:effectLst/>
                          <a:latin typeface="Adobe Arabic" pitchFamily="18" charset="-78"/>
                          <a:cs typeface="B Titr" panose="00000700000000000000" pitchFamily="2" charset="-78"/>
                        </a:rPr>
                        <a:t>منفی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5050"/>
                    </a:solidFill>
                  </a:tcPr>
                </a:tc>
                <a:tc>
                  <a:txBody>
                    <a:bodyPr/>
                    <a:lstStyle/>
                    <a:p>
                      <a:pPr algn="ctr" rtl="1">
                        <a:lnSpc>
                          <a:spcPct val="115000"/>
                        </a:lnSpc>
                        <a:spcAft>
                          <a:spcPts val="0"/>
                        </a:spcAft>
                      </a:pPr>
                      <a:r>
                        <a:rPr lang="fa-IR" sz="2100" b="0" dirty="0">
                          <a:effectLst/>
                          <a:latin typeface="Adobe Arabic" pitchFamily="18" charset="-78"/>
                          <a:cs typeface="B Titr" panose="00000700000000000000" pitchFamily="2" charset="-78"/>
                        </a:rPr>
                        <a:t>مثبت</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3">
                        <a:lumMod val="60000"/>
                        <a:lumOff val="40000"/>
                      </a:schemeClr>
                    </a:solidFill>
                  </a:tcPr>
                </a:tc>
                <a:tc>
                  <a:txBody>
                    <a:bodyPr/>
                    <a:lstStyle/>
                    <a:p>
                      <a:pPr algn="r" rtl="1">
                        <a:lnSpc>
                          <a:spcPct val="115000"/>
                        </a:lnSpc>
                        <a:spcAft>
                          <a:spcPts val="1000"/>
                        </a:spcAft>
                      </a:pPr>
                      <a:r>
                        <a:rPr lang="en-US" sz="2100" b="1" dirty="0">
                          <a:effectLst/>
                          <a:latin typeface="Adobe Arabic" pitchFamily="18" charset="-78"/>
                          <a:cs typeface="Adobe Arabic" pitchFamily="18" charset="-78"/>
                        </a:rPr>
                        <a:t> </a:t>
                      </a:r>
                      <a:endParaRPr lang="en-US" sz="2100" b="1" dirty="0">
                        <a:effectLst/>
                        <a:latin typeface="Adobe Arabic" pitchFamily="18" charset="-78"/>
                        <a:ea typeface="Calibri" panose="020F0502020204030204" pitchFamily="34" charset="0"/>
                        <a:cs typeface="Adobe Arabic" pitchFamily="18" charset="-78"/>
                      </a:endParaRP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r>
              <a:tr h="1503680">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ضعف</a:t>
                      </a:r>
                      <a:endParaRPr lang="en-US" sz="1900" b="1" u="sng" dirty="0">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فقدان شفافیت و جوابگویی</a:t>
                      </a:r>
                    </a:p>
                    <a:p>
                      <a:pPr marL="285750" indent="-285750" algn="r" rtl="1">
                        <a:lnSpc>
                          <a:spcPct val="115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 پست های حیاتی خالی</a:t>
                      </a:r>
                    </a:p>
                  </a:txBody>
                  <a:tcPr marL="63083" marR="63083"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قوت</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سیستم های اداری مالی</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 شهر با منابع مناسب</a:t>
                      </a:r>
                    </a:p>
                  </a:txBody>
                  <a:tcPr marL="63083" marR="6308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71755" marR="71755" algn="ctr" rtl="1">
                        <a:lnSpc>
                          <a:spcPct val="115000"/>
                        </a:lnSpc>
                        <a:spcAft>
                          <a:spcPts val="0"/>
                        </a:spcAft>
                      </a:pPr>
                      <a:r>
                        <a:rPr lang="fa-IR" sz="2100" b="0" dirty="0">
                          <a:effectLst/>
                          <a:latin typeface="Adobe Arabic" pitchFamily="18" charset="-78"/>
                          <a:cs typeface="B Titr" panose="00000700000000000000" pitchFamily="2" charset="-78"/>
                        </a:rPr>
                        <a:t>داخلی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vert="vert27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r>
              <a:tr h="2124141">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تهدید</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فقدان اعتماد در ادارات</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فساد اداری</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افزایش در خواست  در شهر برای ارائه خدمات</a:t>
                      </a:r>
                    </a:p>
                  </a:txBody>
                  <a:tcPr marL="63083" marR="63083"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فرصت</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دسترسی راحت به خدمات</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فرایند مشارکت مداوم عمومی</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 رابطه ی کاری خوب با دیگر بخش های حکومت </a:t>
                      </a:r>
                    </a:p>
                  </a:txBody>
                  <a:tcPr marL="63083" marR="6308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ctr" rtl="1">
                        <a:lnSpc>
                          <a:spcPct val="115000"/>
                        </a:lnSpc>
                        <a:spcAft>
                          <a:spcPts val="0"/>
                        </a:spcAft>
                      </a:pPr>
                      <a:r>
                        <a:rPr lang="fa-IR" sz="2100" b="0" dirty="0">
                          <a:effectLst/>
                          <a:latin typeface="Adobe Arabic" pitchFamily="18" charset="-78"/>
                          <a:cs typeface="B Titr" panose="00000700000000000000" pitchFamily="2" charset="-78"/>
                        </a:rPr>
                        <a:t>خارجی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vert="vert27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bl>
          </a:graphicData>
        </a:graphic>
      </p:graphicFrame>
      <p:graphicFrame>
        <p:nvGraphicFramePr>
          <p:cNvPr id="11" name="Content Placeholder 13"/>
          <p:cNvGraphicFramePr>
            <a:graphicFrameLocks/>
          </p:cNvGraphicFramePr>
          <p:nvPr>
            <p:extLst/>
          </p:nvPr>
        </p:nvGraphicFramePr>
        <p:xfrm>
          <a:off x="1828800" y="1498600"/>
          <a:ext cx="8432800" cy="4673600"/>
        </p:xfrm>
        <a:graphic>
          <a:graphicData uri="http://schemas.openxmlformats.org/drawingml/2006/table">
            <a:tbl>
              <a:tblPr rtl="1" firstRow="1" firstCol="1" bandRow="1">
                <a:tableStyleId>{5940675A-B579-460E-94D1-54222C63F5DA}</a:tableStyleId>
              </a:tblPr>
              <a:tblGrid>
                <a:gridCol w="3657600"/>
                <a:gridCol w="4054057"/>
                <a:gridCol w="721143"/>
              </a:tblGrid>
              <a:tr h="560832">
                <a:tc gridSpan="3">
                  <a:txBody>
                    <a:bodyPr/>
                    <a:lstStyle/>
                    <a:p>
                      <a:pPr algn="ctr" rtl="1">
                        <a:lnSpc>
                          <a:spcPct val="115000"/>
                        </a:lnSpc>
                        <a:spcAft>
                          <a:spcPts val="0"/>
                        </a:spcAft>
                      </a:pPr>
                      <a:r>
                        <a:rPr lang="fa-IR" sz="3200" b="1" dirty="0" smtClean="0">
                          <a:latin typeface="Adobe Arabic" pitchFamily="18" charset="-78"/>
                          <a:cs typeface="B Homa" panose="00000400000000000000" pitchFamily="2" charset="-78"/>
                        </a:rPr>
                        <a:t>فضایی و محیطی</a:t>
                      </a:r>
                      <a:endParaRPr lang="en-US" sz="3200" b="1" dirty="0">
                        <a:effectLst/>
                        <a:latin typeface="Adobe Arabic" pitchFamily="18" charset="-78"/>
                        <a:ea typeface="Calibri" panose="020F0502020204030204" pitchFamily="34" charset="0"/>
                        <a:cs typeface="B Homa" panose="00000400000000000000" pitchFamily="2" charset="-78"/>
                      </a:endParaRPr>
                    </a:p>
                  </a:txBody>
                  <a:tcPr marL="63083" marR="630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66"/>
                    </a:solidFill>
                  </a:tcPr>
                </a:tc>
                <a:tc hMerge="1">
                  <a:txBody>
                    <a:bodyPr/>
                    <a:lstStyle/>
                    <a:p>
                      <a:pPr algn="ctr" rtl="1">
                        <a:lnSpc>
                          <a:spcPct val="115000"/>
                        </a:lnSpc>
                        <a:spcAft>
                          <a:spcPts val="0"/>
                        </a:spcAft>
                      </a:pP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47312" marR="47312" marT="0" marB="0" anchor="ctr"/>
                </a:tc>
                <a:tc hMerge="1">
                  <a:txBody>
                    <a:bodyPr/>
                    <a:lstStyle/>
                    <a:p>
                      <a:pPr algn="r" rtl="1">
                        <a:lnSpc>
                          <a:spcPct val="115000"/>
                        </a:lnSpc>
                        <a:spcAft>
                          <a:spcPts val="1000"/>
                        </a:spcAft>
                      </a:pP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r>
              <a:tr h="373888">
                <a:tc>
                  <a:txBody>
                    <a:bodyPr/>
                    <a:lstStyle/>
                    <a:p>
                      <a:pPr algn="ctr" rtl="1">
                        <a:lnSpc>
                          <a:spcPct val="115000"/>
                        </a:lnSpc>
                        <a:spcAft>
                          <a:spcPts val="0"/>
                        </a:spcAft>
                      </a:pPr>
                      <a:r>
                        <a:rPr lang="fa-IR" sz="2100" b="0" dirty="0">
                          <a:effectLst/>
                          <a:latin typeface="Adobe Arabic" pitchFamily="18" charset="-78"/>
                          <a:cs typeface="B Titr" panose="00000700000000000000" pitchFamily="2" charset="-78"/>
                        </a:rPr>
                        <a:t>منفی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5050"/>
                    </a:solidFill>
                  </a:tcPr>
                </a:tc>
                <a:tc>
                  <a:txBody>
                    <a:bodyPr/>
                    <a:lstStyle/>
                    <a:p>
                      <a:pPr algn="ctr" rtl="1">
                        <a:lnSpc>
                          <a:spcPct val="115000"/>
                        </a:lnSpc>
                        <a:spcAft>
                          <a:spcPts val="0"/>
                        </a:spcAft>
                      </a:pPr>
                      <a:r>
                        <a:rPr lang="fa-IR" sz="2100" b="0" dirty="0">
                          <a:effectLst/>
                          <a:latin typeface="Adobe Arabic" pitchFamily="18" charset="-78"/>
                          <a:cs typeface="B Titr" panose="00000700000000000000" pitchFamily="2" charset="-78"/>
                        </a:rPr>
                        <a:t>مثبت</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3">
                        <a:lumMod val="60000"/>
                        <a:lumOff val="40000"/>
                      </a:schemeClr>
                    </a:solidFill>
                  </a:tcPr>
                </a:tc>
                <a:tc>
                  <a:txBody>
                    <a:bodyPr/>
                    <a:lstStyle/>
                    <a:p>
                      <a:pPr algn="r" rtl="1">
                        <a:lnSpc>
                          <a:spcPct val="115000"/>
                        </a:lnSpc>
                        <a:spcAft>
                          <a:spcPts val="1000"/>
                        </a:spcAft>
                      </a:pPr>
                      <a:r>
                        <a:rPr lang="en-US" sz="2100" b="1" dirty="0">
                          <a:effectLst/>
                          <a:latin typeface="Adobe Arabic" pitchFamily="18" charset="-78"/>
                          <a:cs typeface="Adobe Arabic" pitchFamily="18" charset="-78"/>
                        </a:rPr>
                        <a:t> </a:t>
                      </a:r>
                      <a:endParaRPr lang="en-US" sz="2100" b="1" dirty="0">
                        <a:effectLst/>
                        <a:latin typeface="Adobe Arabic" pitchFamily="18" charset="-78"/>
                        <a:ea typeface="Calibri" panose="020F0502020204030204" pitchFamily="34" charset="0"/>
                        <a:cs typeface="Adobe Arabic" pitchFamily="18" charset="-78"/>
                      </a:endParaRP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r>
              <a:tr h="1992037">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ضعف</a:t>
                      </a:r>
                      <a:endParaRPr lang="en-US" sz="1900" b="1" u="sng" dirty="0">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 فضا های عمومی به خوبی استفاده نمی شود</a:t>
                      </a:r>
                    </a:p>
                    <a:p>
                      <a:pPr marL="285750" indent="-285750" algn="r" rtl="1">
                        <a:lnSpc>
                          <a:spcPct val="115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کمبود محیط</a:t>
                      </a:r>
                    </a:p>
                    <a:p>
                      <a:pPr marL="285750" indent="-285750" algn="r" rtl="1">
                        <a:lnSpc>
                          <a:spcPct val="115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  محدودیت یکپارگی اجتماعی </a:t>
                      </a:r>
                    </a:p>
                    <a:p>
                      <a:pPr marL="285750" indent="-285750" algn="r" rtl="1">
                        <a:lnSpc>
                          <a:spcPct val="115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بالا امدن سطح اب دریا</a:t>
                      </a:r>
                    </a:p>
                  </a:txBody>
                  <a:tcPr marL="63083" marR="63083"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قوت</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برنامه مهاجرت های اقلیمی خوب </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چشم انداز زیبا</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 برنامه های مدیریت بحران</a:t>
                      </a:r>
                    </a:p>
                  </a:txBody>
                  <a:tcPr marL="63083" marR="6308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71755" marR="71755" algn="ctr" rtl="1">
                        <a:lnSpc>
                          <a:spcPct val="115000"/>
                        </a:lnSpc>
                        <a:spcAft>
                          <a:spcPts val="0"/>
                        </a:spcAft>
                      </a:pPr>
                      <a:r>
                        <a:rPr lang="fa-IR" sz="2100" b="0" dirty="0">
                          <a:effectLst/>
                          <a:latin typeface="Adobe Arabic" pitchFamily="18" charset="-78"/>
                          <a:cs typeface="B Titr" panose="00000700000000000000" pitchFamily="2" charset="-78"/>
                        </a:rPr>
                        <a:t>داخلی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vert="vert27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r>
              <a:tr h="1746843">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تهدید</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قوانین مانع پیشرفت</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بلایای طبیعی</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 هزینه بالای جستجوی کار</a:t>
                      </a:r>
                    </a:p>
                  </a:txBody>
                  <a:tcPr marL="63083" marR="63083"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فرصت</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سیستم برنامه ریزی شایسته  با کارکنان با مهارت</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 یکپارچگی اجتماعی و اقتصادی و مسائل محیطی</a:t>
                      </a:r>
                    </a:p>
                  </a:txBody>
                  <a:tcPr marL="63083" marR="6308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ctr" rtl="1">
                        <a:lnSpc>
                          <a:spcPct val="115000"/>
                        </a:lnSpc>
                        <a:spcAft>
                          <a:spcPts val="0"/>
                        </a:spcAft>
                      </a:pPr>
                      <a:r>
                        <a:rPr lang="fa-IR" sz="2100" b="0" dirty="0">
                          <a:effectLst/>
                          <a:latin typeface="Adobe Arabic" pitchFamily="18" charset="-78"/>
                          <a:cs typeface="B Titr" panose="00000700000000000000" pitchFamily="2" charset="-78"/>
                        </a:rPr>
                        <a:t>خارجی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vert="vert27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bl>
          </a:graphicData>
        </a:graphic>
      </p:graphicFrame>
      <p:graphicFrame>
        <p:nvGraphicFramePr>
          <p:cNvPr id="12" name="Content Placeholder 13"/>
          <p:cNvGraphicFramePr>
            <a:graphicFrameLocks/>
          </p:cNvGraphicFramePr>
          <p:nvPr>
            <p:extLst/>
          </p:nvPr>
        </p:nvGraphicFramePr>
        <p:xfrm>
          <a:off x="1828800" y="1397001"/>
          <a:ext cx="8534400" cy="5074319"/>
        </p:xfrm>
        <a:graphic>
          <a:graphicData uri="http://schemas.openxmlformats.org/drawingml/2006/table">
            <a:tbl>
              <a:tblPr rtl="1" firstRow="1" firstCol="1" bandRow="1">
                <a:tableStyleId>{5940675A-B579-460E-94D1-54222C63F5DA}</a:tableStyleId>
              </a:tblPr>
              <a:tblGrid>
                <a:gridCol w="3716421"/>
                <a:gridCol w="4088147"/>
                <a:gridCol w="729832"/>
              </a:tblGrid>
              <a:tr h="560832">
                <a:tc gridSpan="3">
                  <a:txBody>
                    <a:bodyPr/>
                    <a:lstStyle/>
                    <a:p>
                      <a:pPr algn="ctr" rtl="1">
                        <a:lnSpc>
                          <a:spcPct val="115000"/>
                        </a:lnSpc>
                        <a:spcAft>
                          <a:spcPts val="0"/>
                        </a:spcAft>
                      </a:pPr>
                      <a:r>
                        <a:rPr lang="fa-IR" sz="3200" b="1" dirty="0" smtClean="0">
                          <a:latin typeface="Adobe Arabic" pitchFamily="18" charset="-78"/>
                          <a:cs typeface="B Homa" panose="00000400000000000000" pitchFamily="2" charset="-78"/>
                        </a:rPr>
                        <a:t>پیشرفت اجتماعی</a:t>
                      </a:r>
                      <a:endParaRPr lang="en-US" sz="3200" b="1" dirty="0">
                        <a:effectLst/>
                        <a:latin typeface="Adobe Arabic" pitchFamily="18" charset="-78"/>
                        <a:ea typeface="Calibri" panose="020F0502020204030204" pitchFamily="34" charset="0"/>
                        <a:cs typeface="B Homa" panose="00000400000000000000" pitchFamily="2" charset="-78"/>
                      </a:endParaRPr>
                    </a:p>
                  </a:txBody>
                  <a:tcPr marL="63083" marR="630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66"/>
                    </a:solidFill>
                  </a:tcPr>
                </a:tc>
                <a:tc hMerge="1">
                  <a:txBody>
                    <a:bodyPr/>
                    <a:lstStyle/>
                    <a:p>
                      <a:pPr algn="ctr" rtl="1">
                        <a:lnSpc>
                          <a:spcPct val="115000"/>
                        </a:lnSpc>
                        <a:spcAft>
                          <a:spcPts val="0"/>
                        </a:spcAft>
                      </a:pP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47312" marR="47312" marT="0" marB="0" anchor="ctr"/>
                </a:tc>
                <a:tc hMerge="1">
                  <a:txBody>
                    <a:bodyPr/>
                    <a:lstStyle/>
                    <a:p>
                      <a:pPr algn="r" rtl="1">
                        <a:lnSpc>
                          <a:spcPct val="115000"/>
                        </a:lnSpc>
                        <a:spcAft>
                          <a:spcPts val="1000"/>
                        </a:spcAft>
                      </a:pP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r>
              <a:tr h="373888">
                <a:tc>
                  <a:txBody>
                    <a:bodyPr/>
                    <a:lstStyle/>
                    <a:p>
                      <a:pPr algn="ctr" rtl="1">
                        <a:lnSpc>
                          <a:spcPct val="115000"/>
                        </a:lnSpc>
                        <a:spcAft>
                          <a:spcPts val="0"/>
                        </a:spcAft>
                      </a:pPr>
                      <a:r>
                        <a:rPr lang="fa-IR" sz="2100" b="0" dirty="0">
                          <a:effectLst/>
                          <a:latin typeface="Adobe Arabic" pitchFamily="18" charset="-78"/>
                          <a:cs typeface="B Titr" panose="00000700000000000000" pitchFamily="2" charset="-78"/>
                        </a:rPr>
                        <a:t>منفی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5050"/>
                    </a:solidFill>
                  </a:tcPr>
                </a:tc>
                <a:tc>
                  <a:txBody>
                    <a:bodyPr/>
                    <a:lstStyle/>
                    <a:p>
                      <a:pPr algn="ctr" rtl="1">
                        <a:lnSpc>
                          <a:spcPct val="115000"/>
                        </a:lnSpc>
                        <a:spcAft>
                          <a:spcPts val="0"/>
                        </a:spcAft>
                      </a:pPr>
                      <a:r>
                        <a:rPr lang="fa-IR" sz="2100" b="0" dirty="0">
                          <a:effectLst/>
                          <a:latin typeface="Adobe Arabic" pitchFamily="18" charset="-78"/>
                          <a:cs typeface="B Titr" panose="00000700000000000000" pitchFamily="2" charset="-78"/>
                        </a:rPr>
                        <a:t>مثبت</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3">
                        <a:lumMod val="60000"/>
                        <a:lumOff val="40000"/>
                      </a:schemeClr>
                    </a:solidFill>
                  </a:tcPr>
                </a:tc>
                <a:tc>
                  <a:txBody>
                    <a:bodyPr/>
                    <a:lstStyle/>
                    <a:p>
                      <a:pPr algn="r" rtl="1">
                        <a:lnSpc>
                          <a:spcPct val="115000"/>
                        </a:lnSpc>
                        <a:spcAft>
                          <a:spcPts val="1000"/>
                        </a:spcAft>
                      </a:pPr>
                      <a:r>
                        <a:rPr lang="en-US" sz="2100" b="1" dirty="0">
                          <a:effectLst/>
                          <a:latin typeface="Adobe Arabic" pitchFamily="18" charset="-78"/>
                          <a:cs typeface="Adobe Arabic" pitchFamily="18" charset="-78"/>
                        </a:rPr>
                        <a:t> </a:t>
                      </a:r>
                      <a:endParaRPr lang="en-US" sz="2100" b="1" dirty="0">
                        <a:effectLst/>
                        <a:latin typeface="Adobe Arabic" pitchFamily="18" charset="-78"/>
                        <a:ea typeface="Calibri" panose="020F0502020204030204" pitchFamily="34" charset="0"/>
                        <a:cs typeface="Adobe Arabic" pitchFamily="18" charset="-78"/>
                      </a:endParaRP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r>
              <a:tr h="1773673">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ضعف</a:t>
                      </a:r>
                      <a:endParaRPr lang="en-US" sz="1900" b="1" u="sng" dirty="0">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مهاجرت های خارجی کارگران با مهارت</a:t>
                      </a:r>
                    </a:p>
                    <a:p>
                      <a:pPr marL="285750" indent="-285750" algn="r" rtl="1">
                        <a:lnSpc>
                          <a:spcPct val="115000"/>
                        </a:lnSpc>
                        <a:spcAft>
                          <a:spcPts val="1000"/>
                        </a:spcAft>
                        <a:buFont typeface="Arial" panose="020B0604020202020204" pitchFamily="34" charset="0"/>
                        <a:buChar char="•"/>
                      </a:pPr>
                      <a:endParaRPr lang="en-US" sz="2100" b="1" dirty="0">
                        <a:effectLst/>
                        <a:latin typeface="Adobe Arabic" pitchFamily="18" charset="-78"/>
                        <a:cs typeface="Adobe Arabic" pitchFamily="18" charset="-78"/>
                      </a:endParaRPr>
                    </a:p>
                  </a:txBody>
                  <a:tcPr marL="63083" marR="63083"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قوت</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استراتژی شهری ایمن تر</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 شهری با منابع خوب</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خدمات بالا</a:t>
                      </a:r>
                    </a:p>
                  </a:txBody>
                  <a:tcPr marL="63083" marR="6308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71755" marR="71755" algn="ctr" rtl="1">
                        <a:lnSpc>
                          <a:spcPct val="115000"/>
                        </a:lnSpc>
                        <a:spcAft>
                          <a:spcPts val="0"/>
                        </a:spcAft>
                      </a:pPr>
                      <a:r>
                        <a:rPr lang="fa-IR" sz="2100" b="0" dirty="0">
                          <a:effectLst/>
                          <a:latin typeface="Adobe Arabic" pitchFamily="18" charset="-78"/>
                          <a:cs typeface="B Titr" panose="00000700000000000000" pitchFamily="2" charset="-78"/>
                        </a:rPr>
                        <a:t>داخلی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vert="vert27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r>
              <a:tr h="2365925">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تهدید</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فساد و فریب  </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اعتراض به ارائه خدمات </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سطح بالای مهاجرت با سطح پایین مهارت</a:t>
                      </a:r>
                    </a:p>
                  </a:txBody>
                  <a:tcPr marL="63083" marR="63083"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فرصت</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دسترسی آسان به خدمات</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برنامه توسعه اجتماعی و جلوگیری از فقر</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 حمایت از سازمان های توسعه اجتماعی</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 فرایند مشارکت عمومی مداوم</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قرار داد با </a:t>
                      </a:r>
                      <a:r>
                        <a:rPr lang="en-US" sz="1600" b="0" dirty="0" smtClean="0">
                          <a:effectLst/>
                          <a:latin typeface="Times New Roman" panose="02020603050405020304" pitchFamily="18" charset="0"/>
                          <a:cs typeface="Times New Roman" panose="02020603050405020304" pitchFamily="18" charset="0"/>
                        </a:rPr>
                        <a:t>NGO</a:t>
                      </a:r>
                      <a:r>
                        <a:rPr lang="fa-IR" sz="2100" b="0" dirty="0" smtClean="0">
                          <a:effectLst/>
                          <a:latin typeface="Adobe Arabic" pitchFamily="18" charset="-78"/>
                          <a:cs typeface="Adobe Arabic" pitchFamily="18" charset="-78"/>
                        </a:rPr>
                        <a:t>ها برای کمک به بی خانمان ها</a:t>
                      </a:r>
                    </a:p>
                  </a:txBody>
                  <a:tcPr marL="63083" marR="6308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ctr" rtl="1">
                        <a:lnSpc>
                          <a:spcPct val="115000"/>
                        </a:lnSpc>
                        <a:spcAft>
                          <a:spcPts val="0"/>
                        </a:spcAft>
                      </a:pPr>
                      <a:r>
                        <a:rPr lang="fa-IR" sz="2100" b="0" dirty="0">
                          <a:effectLst/>
                          <a:latin typeface="Adobe Arabic" pitchFamily="18" charset="-78"/>
                          <a:cs typeface="B Titr" panose="00000700000000000000" pitchFamily="2" charset="-78"/>
                        </a:rPr>
                        <a:t>خارجی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vert="vert27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bl>
          </a:graphicData>
        </a:graphic>
      </p:graphicFrame>
      <p:graphicFrame>
        <p:nvGraphicFramePr>
          <p:cNvPr id="7" name="Content Placeholder 13"/>
          <p:cNvGraphicFramePr>
            <a:graphicFrameLocks/>
          </p:cNvGraphicFramePr>
          <p:nvPr>
            <p:extLst/>
          </p:nvPr>
        </p:nvGraphicFramePr>
        <p:xfrm>
          <a:off x="1727200" y="1397000"/>
          <a:ext cx="8940801" cy="5180947"/>
        </p:xfrm>
        <a:graphic>
          <a:graphicData uri="http://schemas.openxmlformats.org/drawingml/2006/table">
            <a:tbl>
              <a:tblPr rtl="1" firstRow="1" firstCol="1" bandRow="1">
                <a:tableStyleId>{5940675A-B579-460E-94D1-54222C63F5DA}</a:tableStyleId>
              </a:tblPr>
              <a:tblGrid>
                <a:gridCol w="4147567"/>
                <a:gridCol w="4028649"/>
                <a:gridCol w="764585"/>
              </a:tblGrid>
              <a:tr h="560832">
                <a:tc gridSpan="3">
                  <a:txBody>
                    <a:bodyPr/>
                    <a:lstStyle/>
                    <a:p>
                      <a:pPr algn="ctr" rtl="1">
                        <a:lnSpc>
                          <a:spcPct val="115000"/>
                        </a:lnSpc>
                        <a:spcAft>
                          <a:spcPts val="0"/>
                        </a:spcAft>
                      </a:pPr>
                      <a:r>
                        <a:rPr lang="fa-IR" sz="3200" b="1" dirty="0" smtClean="0">
                          <a:latin typeface="Adobe Arabic" pitchFamily="18" charset="-78"/>
                          <a:cs typeface="B Homa" panose="00000400000000000000" pitchFamily="2" charset="-78"/>
                        </a:rPr>
                        <a:t>ارائه خدمات اساسی و زیرسازی</a:t>
                      </a:r>
                      <a:endParaRPr lang="en-US" sz="3200" b="1" dirty="0">
                        <a:effectLst/>
                        <a:latin typeface="Adobe Arabic" pitchFamily="18" charset="-78"/>
                        <a:ea typeface="Calibri" panose="020F0502020204030204" pitchFamily="34" charset="0"/>
                        <a:cs typeface="B Homa" panose="00000400000000000000" pitchFamily="2" charset="-78"/>
                      </a:endParaRPr>
                    </a:p>
                  </a:txBody>
                  <a:tcPr marL="63083" marR="630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66"/>
                    </a:solidFill>
                  </a:tcPr>
                </a:tc>
                <a:tc hMerge="1">
                  <a:txBody>
                    <a:bodyPr/>
                    <a:lstStyle/>
                    <a:p>
                      <a:pPr algn="ctr" rtl="1">
                        <a:lnSpc>
                          <a:spcPct val="115000"/>
                        </a:lnSpc>
                        <a:spcAft>
                          <a:spcPts val="0"/>
                        </a:spcAft>
                      </a:pP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47312" marR="47312" marT="0" marB="0" anchor="ctr"/>
                </a:tc>
                <a:tc hMerge="1">
                  <a:txBody>
                    <a:bodyPr/>
                    <a:lstStyle/>
                    <a:p>
                      <a:pPr algn="r" rtl="1">
                        <a:lnSpc>
                          <a:spcPct val="115000"/>
                        </a:lnSpc>
                        <a:spcAft>
                          <a:spcPts val="1000"/>
                        </a:spcAft>
                      </a:pP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r>
              <a:tr h="373888">
                <a:tc>
                  <a:txBody>
                    <a:bodyPr/>
                    <a:lstStyle/>
                    <a:p>
                      <a:pPr algn="ctr" rtl="1">
                        <a:lnSpc>
                          <a:spcPct val="115000"/>
                        </a:lnSpc>
                        <a:spcAft>
                          <a:spcPts val="0"/>
                        </a:spcAft>
                      </a:pPr>
                      <a:r>
                        <a:rPr lang="fa-IR" sz="2100" b="0" dirty="0">
                          <a:effectLst/>
                          <a:latin typeface="Adobe Arabic" pitchFamily="18" charset="-78"/>
                          <a:cs typeface="B Titr" panose="00000700000000000000" pitchFamily="2" charset="-78"/>
                        </a:rPr>
                        <a:t>منفی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5050"/>
                    </a:solidFill>
                  </a:tcPr>
                </a:tc>
                <a:tc>
                  <a:txBody>
                    <a:bodyPr/>
                    <a:lstStyle/>
                    <a:p>
                      <a:pPr algn="ctr" rtl="1">
                        <a:lnSpc>
                          <a:spcPct val="115000"/>
                        </a:lnSpc>
                        <a:spcAft>
                          <a:spcPts val="0"/>
                        </a:spcAft>
                      </a:pPr>
                      <a:r>
                        <a:rPr lang="fa-IR" sz="2100" b="0" dirty="0">
                          <a:effectLst/>
                          <a:latin typeface="Adobe Arabic" pitchFamily="18" charset="-78"/>
                          <a:cs typeface="B Titr" panose="00000700000000000000" pitchFamily="2" charset="-78"/>
                        </a:rPr>
                        <a:t>مثبت</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3">
                        <a:lumMod val="60000"/>
                        <a:lumOff val="40000"/>
                      </a:schemeClr>
                    </a:solidFill>
                  </a:tcPr>
                </a:tc>
                <a:tc>
                  <a:txBody>
                    <a:bodyPr/>
                    <a:lstStyle/>
                    <a:p>
                      <a:pPr algn="r" rtl="1">
                        <a:lnSpc>
                          <a:spcPct val="115000"/>
                        </a:lnSpc>
                        <a:spcAft>
                          <a:spcPts val="1000"/>
                        </a:spcAft>
                      </a:pPr>
                      <a:r>
                        <a:rPr lang="en-US" sz="2100" b="1" dirty="0">
                          <a:effectLst/>
                          <a:latin typeface="Adobe Arabic" pitchFamily="18" charset="-78"/>
                          <a:cs typeface="Adobe Arabic" pitchFamily="18" charset="-78"/>
                        </a:rPr>
                        <a:t> </a:t>
                      </a:r>
                      <a:endParaRPr lang="en-US" sz="2100" b="1" dirty="0">
                        <a:effectLst/>
                        <a:latin typeface="Adobe Arabic" pitchFamily="18" charset="-78"/>
                        <a:ea typeface="Calibri" panose="020F0502020204030204" pitchFamily="34" charset="0"/>
                        <a:cs typeface="Adobe Arabic" pitchFamily="18" charset="-78"/>
                      </a:endParaRP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r>
              <a:tr h="2122085">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ضعف</a:t>
                      </a:r>
                      <a:endParaRPr lang="en-US" sz="1900" b="1" u="sng" dirty="0">
                        <a:effectLst/>
                        <a:latin typeface="Adobe Arabic" pitchFamily="18" charset="-78"/>
                        <a:cs typeface="B Titr" panose="00000700000000000000" pitchFamily="2" charset="-78"/>
                      </a:endParaRPr>
                    </a:p>
                    <a:p>
                      <a:pPr marL="285750" indent="-285750" algn="r" rtl="1">
                        <a:lnSpc>
                          <a:spcPct val="100000"/>
                        </a:lnSpc>
                        <a:spcAft>
                          <a:spcPts val="0"/>
                        </a:spcAft>
                        <a:buFont typeface="Arial" panose="020B0604020202020204" pitchFamily="34" charset="0"/>
                        <a:buChar char="•"/>
                      </a:pPr>
                      <a:r>
                        <a:rPr lang="en-US" sz="2100" b="0" u="none" strike="noStrike" dirty="0">
                          <a:effectLst/>
                          <a:latin typeface="Adobe Arabic" pitchFamily="18" charset="-78"/>
                          <a:cs typeface="Adobe Arabic" pitchFamily="18" charset="-78"/>
                        </a:rPr>
                        <a:t> </a:t>
                      </a:r>
                      <a:r>
                        <a:rPr lang="fa-IR" sz="2100" b="0" u="none" strike="noStrike" dirty="0" smtClean="0">
                          <a:effectLst/>
                          <a:latin typeface="Adobe Arabic" pitchFamily="18" charset="-78"/>
                          <a:cs typeface="Adobe Arabic" pitchFamily="18" charset="-78"/>
                        </a:rPr>
                        <a:t>کمبود منابع مالی</a:t>
                      </a:r>
                    </a:p>
                    <a:p>
                      <a:pPr marL="285750" indent="-285750" algn="r" rtl="1">
                        <a:lnSpc>
                          <a:spcPct val="100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ادامه مهاجرت شهری</a:t>
                      </a:r>
                    </a:p>
                    <a:p>
                      <a:pPr marL="285750" indent="-285750" algn="r" rtl="1">
                        <a:lnSpc>
                          <a:spcPct val="100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 نرخ بالای بیکاری</a:t>
                      </a:r>
                    </a:p>
                    <a:p>
                      <a:pPr marL="285750" indent="-285750" algn="r" rtl="1">
                        <a:lnSpc>
                          <a:spcPct val="100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رابطه های غیر قانونی و عدم پرداخت برای خدمات</a:t>
                      </a:r>
                    </a:p>
                    <a:p>
                      <a:pPr marL="285750" indent="-285750" algn="r" rtl="1">
                        <a:lnSpc>
                          <a:spcPct val="100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به مناطق روستایی به سختی خدمات داده میشود</a:t>
                      </a:r>
                    </a:p>
                  </a:txBody>
                  <a:tcPr marL="63083" marR="63083"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قوت</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پویایی و دسترسی به خدمات</a:t>
                      </a:r>
                    </a:p>
                  </a:txBody>
                  <a:tcPr marL="63083" marR="6308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71755" marR="71755" algn="ctr" rtl="1">
                        <a:lnSpc>
                          <a:spcPct val="115000"/>
                        </a:lnSpc>
                        <a:spcAft>
                          <a:spcPts val="0"/>
                        </a:spcAft>
                      </a:pPr>
                      <a:r>
                        <a:rPr lang="fa-IR" sz="2100" b="0" dirty="0">
                          <a:effectLst/>
                          <a:latin typeface="Adobe Arabic" pitchFamily="18" charset="-78"/>
                          <a:cs typeface="B Titr" panose="00000700000000000000" pitchFamily="2" charset="-78"/>
                        </a:rPr>
                        <a:t>داخلی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vert="vert27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r>
              <a:tr h="2124141">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تهدید</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پراکندگی فضایی مانع ارائه خدمات مناسب میشود</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منابع نا مناسب </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روابط غیر قانونی</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افزایش مسکن های غیر رسمی</a:t>
                      </a:r>
                    </a:p>
                  </a:txBody>
                  <a:tcPr marL="63083" marR="63083"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فرصت</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پیشرفت دسترسی به فرصت های اقتصادی</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فرصت های سرمایه گذاری جدید</a:t>
                      </a:r>
                      <a:r>
                        <a:rPr lang="fa-IR" sz="2100" b="0" baseline="0" dirty="0" smtClean="0">
                          <a:effectLst/>
                          <a:latin typeface="Adobe Arabic" pitchFamily="18" charset="-78"/>
                          <a:cs typeface="Adobe Arabic" pitchFamily="18" charset="-78"/>
                        </a:rPr>
                        <a:t> </a:t>
                      </a:r>
                      <a:r>
                        <a:rPr lang="fa-IR" sz="2100" b="0" dirty="0" smtClean="0">
                          <a:effectLst/>
                          <a:latin typeface="Adobe Arabic" pitchFamily="18" charset="-78"/>
                          <a:cs typeface="Adobe Arabic" pitchFamily="18" charset="-78"/>
                        </a:rPr>
                        <a:t>شناسایی شده‌اند </a:t>
                      </a:r>
                    </a:p>
                  </a:txBody>
                  <a:tcPr marL="63083" marR="6308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ctr" rtl="1">
                        <a:lnSpc>
                          <a:spcPct val="115000"/>
                        </a:lnSpc>
                        <a:spcAft>
                          <a:spcPts val="0"/>
                        </a:spcAft>
                      </a:pPr>
                      <a:r>
                        <a:rPr lang="fa-IR" sz="2100" b="0" dirty="0">
                          <a:effectLst/>
                          <a:latin typeface="Adobe Arabic" pitchFamily="18" charset="-78"/>
                          <a:cs typeface="B Titr" panose="00000700000000000000" pitchFamily="2" charset="-78"/>
                        </a:rPr>
                        <a:t>خارجی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vert="vert27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bl>
          </a:graphicData>
        </a:graphic>
      </p:graphicFrame>
      <p:graphicFrame>
        <p:nvGraphicFramePr>
          <p:cNvPr id="6" name="Content Placeholder 13"/>
          <p:cNvGraphicFramePr>
            <a:graphicFrameLocks/>
          </p:cNvGraphicFramePr>
          <p:nvPr>
            <p:extLst/>
          </p:nvPr>
        </p:nvGraphicFramePr>
        <p:xfrm>
          <a:off x="2032000" y="1397000"/>
          <a:ext cx="8128000" cy="5050899"/>
        </p:xfrm>
        <a:graphic>
          <a:graphicData uri="http://schemas.openxmlformats.org/drawingml/2006/table">
            <a:tbl>
              <a:tblPr rtl="1" firstRow="1" firstCol="1" bandRow="1">
                <a:tableStyleId>{5940675A-B579-460E-94D1-54222C63F5DA}</a:tableStyleId>
              </a:tblPr>
              <a:tblGrid>
                <a:gridCol w="3918977"/>
                <a:gridCol w="3513945"/>
                <a:gridCol w="695077"/>
              </a:tblGrid>
              <a:tr h="560832">
                <a:tc gridSpan="3">
                  <a:txBody>
                    <a:bodyPr/>
                    <a:lstStyle/>
                    <a:p>
                      <a:pPr algn="ctr" rtl="1">
                        <a:lnSpc>
                          <a:spcPct val="115000"/>
                        </a:lnSpc>
                        <a:spcAft>
                          <a:spcPts val="0"/>
                        </a:spcAft>
                      </a:pPr>
                      <a:r>
                        <a:rPr lang="fa-IR" sz="3200" b="1" dirty="0" smtClean="0">
                          <a:latin typeface="Adobe Arabic" pitchFamily="18" charset="-78"/>
                          <a:cs typeface="B Homa" panose="00000400000000000000" pitchFamily="2" charset="-78"/>
                        </a:rPr>
                        <a:t>توسعه تحول شهری </a:t>
                      </a:r>
                      <a:endParaRPr lang="en-US" sz="3200" b="1" dirty="0">
                        <a:effectLst/>
                        <a:latin typeface="Adobe Arabic" pitchFamily="18" charset="-78"/>
                        <a:ea typeface="Calibri" panose="020F0502020204030204" pitchFamily="34" charset="0"/>
                        <a:cs typeface="B Homa" panose="00000400000000000000" pitchFamily="2" charset="-78"/>
                      </a:endParaRPr>
                    </a:p>
                  </a:txBody>
                  <a:tcPr marL="63083" marR="630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66"/>
                    </a:solidFill>
                  </a:tcPr>
                </a:tc>
                <a:tc hMerge="1">
                  <a:txBody>
                    <a:bodyPr/>
                    <a:lstStyle/>
                    <a:p>
                      <a:pPr algn="ctr" rtl="1">
                        <a:lnSpc>
                          <a:spcPct val="115000"/>
                        </a:lnSpc>
                        <a:spcAft>
                          <a:spcPts val="0"/>
                        </a:spcAft>
                      </a:pP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47312" marR="47312" marT="0" marB="0" anchor="ctr"/>
                </a:tc>
                <a:tc hMerge="1">
                  <a:txBody>
                    <a:bodyPr/>
                    <a:lstStyle/>
                    <a:p>
                      <a:pPr algn="r" rtl="1">
                        <a:lnSpc>
                          <a:spcPct val="115000"/>
                        </a:lnSpc>
                        <a:spcAft>
                          <a:spcPts val="1000"/>
                        </a:spcAft>
                      </a:pP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r>
              <a:tr h="373888">
                <a:tc>
                  <a:txBody>
                    <a:bodyPr/>
                    <a:lstStyle/>
                    <a:p>
                      <a:pPr algn="ctr" rtl="1">
                        <a:lnSpc>
                          <a:spcPct val="115000"/>
                        </a:lnSpc>
                        <a:spcAft>
                          <a:spcPts val="0"/>
                        </a:spcAft>
                      </a:pPr>
                      <a:r>
                        <a:rPr lang="fa-IR" sz="2100" b="0" dirty="0">
                          <a:effectLst/>
                          <a:latin typeface="Adobe Arabic" pitchFamily="18" charset="-78"/>
                          <a:cs typeface="B Titr" panose="00000700000000000000" pitchFamily="2" charset="-78"/>
                        </a:rPr>
                        <a:t>منفی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5050"/>
                    </a:solidFill>
                  </a:tcPr>
                </a:tc>
                <a:tc>
                  <a:txBody>
                    <a:bodyPr/>
                    <a:lstStyle/>
                    <a:p>
                      <a:pPr algn="ctr" rtl="1">
                        <a:lnSpc>
                          <a:spcPct val="115000"/>
                        </a:lnSpc>
                        <a:spcAft>
                          <a:spcPts val="0"/>
                        </a:spcAft>
                      </a:pPr>
                      <a:r>
                        <a:rPr lang="fa-IR" sz="2100" b="0" dirty="0">
                          <a:effectLst/>
                          <a:latin typeface="Adobe Arabic" pitchFamily="18" charset="-78"/>
                          <a:cs typeface="B Titr" panose="00000700000000000000" pitchFamily="2" charset="-78"/>
                        </a:rPr>
                        <a:t>مثبت</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3">
                        <a:lumMod val="60000"/>
                        <a:lumOff val="40000"/>
                      </a:schemeClr>
                    </a:solidFill>
                  </a:tcPr>
                </a:tc>
                <a:tc>
                  <a:txBody>
                    <a:bodyPr/>
                    <a:lstStyle/>
                    <a:p>
                      <a:pPr algn="r" rtl="1">
                        <a:lnSpc>
                          <a:spcPct val="115000"/>
                        </a:lnSpc>
                        <a:spcAft>
                          <a:spcPts val="1000"/>
                        </a:spcAft>
                      </a:pPr>
                      <a:r>
                        <a:rPr lang="en-US" sz="2100" b="1" dirty="0">
                          <a:effectLst/>
                          <a:latin typeface="Adobe Arabic" pitchFamily="18" charset="-78"/>
                          <a:cs typeface="Adobe Arabic" pitchFamily="18" charset="-78"/>
                        </a:rPr>
                        <a:t> </a:t>
                      </a:r>
                      <a:endParaRPr lang="en-US" sz="2100" b="1" dirty="0">
                        <a:effectLst/>
                        <a:latin typeface="Adobe Arabic" pitchFamily="18" charset="-78"/>
                        <a:ea typeface="Calibri" panose="020F0502020204030204" pitchFamily="34" charset="0"/>
                        <a:cs typeface="Adobe Arabic" pitchFamily="18" charset="-78"/>
                      </a:endParaRP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r>
              <a:tr h="1992037">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ضعف</a:t>
                      </a:r>
                      <a:endParaRPr lang="en-US" sz="1900" b="1" u="sng" dirty="0">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en-US" sz="2100" b="0" u="none" strike="noStrike" dirty="0">
                          <a:effectLst/>
                          <a:latin typeface="Adobe Arabic" pitchFamily="18" charset="-78"/>
                          <a:cs typeface="Adobe Arabic" pitchFamily="18" charset="-78"/>
                        </a:rPr>
                        <a:t> </a:t>
                      </a:r>
                      <a:r>
                        <a:rPr lang="fa-IR" sz="2100" b="0" u="none" strike="noStrike" dirty="0" smtClean="0">
                          <a:effectLst/>
                          <a:latin typeface="Adobe Arabic" pitchFamily="18" charset="-78"/>
                          <a:cs typeface="Adobe Arabic" pitchFamily="18" charset="-78"/>
                        </a:rPr>
                        <a:t>پست های پر نشده در لیست مجموعه</a:t>
                      </a:r>
                    </a:p>
                    <a:p>
                      <a:pPr marL="285750" indent="-285750" algn="r" rtl="1">
                        <a:lnSpc>
                          <a:spcPct val="115000"/>
                        </a:lnSpc>
                        <a:spcAft>
                          <a:spcPts val="1000"/>
                        </a:spcAft>
                        <a:buFont typeface="Arial" panose="020B0604020202020204" pitchFamily="34" charset="0"/>
                        <a:buChar char="•"/>
                      </a:pPr>
                      <a:endParaRPr lang="en-US" sz="2100" b="1" dirty="0">
                        <a:effectLst/>
                        <a:latin typeface="Adobe Arabic" pitchFamily="18" charset="-78"/>
                        <a:cs typeface="Adobe Arabic" pitchFamily="18" charset="-78"/>
                      </a:endParaRPr>
                    </a:p>
                  </a:txBody>
                  <a:tcPr marL="63083" marR="63083"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قوت</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دیپلماسی و</a:t>
                      </a:r>
                      <a:r>
                        <a:rPr lang="fa-IR" sz="2100" b="0" baseline="0" dirty="0" smtClean="0">
                          <a:effectLst/>
                          <a:latin typeface="Adobe Arabic" pitchFamily="18" charset="-78"/>
                          <a:cs typeface="Adobe Arabic" pitchFamily="18" charset="-78"/>
                        </a:rPr>
                        <a:t> </a:t>
                      </a:r>
                      <a:r>
                        <a:rPr lang="fa-IR" sz="2100" b="0" dirty="0" smtClean="0">
                          <a:effectLst/>
                          <a:latin typeface="Adobe Arabic" pitchFamily="18" charset="-78"/>
                          <a:cs typeface="Adobe Arabic" pitchFamily="18" charset="-78"/>
                        </a:rPr>
                        <a:t>رهبری قوی شهری</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سیستم های موثر موسسه ای</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برنامه توسعه مهارت ها در مکان  برای کارمندان</a:t>
                      </a:r>
                      <a:endParaRPr lang="fa-IR" sz="2100" b="0" dirty="0">
                        <a:effectLst/>
                        <a:latin typeface="Adobe Arabic" pitchFamily="18" charset="-78"/>
                        <a:cs typeface="Adobe Arabic" pitchFamily="18" charset="-78"/>
                      </a:endParaRPr>
                    </a:p>
                  </a:txBody>
                  <a:tcPr marL="63083" marR="6308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71755" marR="71755" algn="ctr" rtl="1">
                        <a:lnSpc>
                          <a:spcPct val="115000"/>
                        </a:lnSpc>
                        <a:spcAft>
                          <a:spcPts val="0"/>
                        </a:spcAft>
                      </a:pPr>
                      <a:r>
                        <a:rPr lang="fa-IR" sz="2100" b="0" dirty="0">
                          <a:effectLst/>
                          <a:latin typeface="Adobe Arabic" pitchFamily="18" charset="-78"/>
                          <a:cs typeface="B Titr" panose="00000700000000000000" pitchFamily="2" charset="-78"/>
                        </a:rPr>
                        <a:t>داخلی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vert="vert27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r>
              <a:tr h="2124141">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تهدید</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فساد و فریب</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کاهش نیروی کار</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فقدان اعتماد به نفس و اعتماد در سیستم اداری</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محدودیت سرمایه برای توسعه طرح ها</a:t>
                      </a:r>
                    </a:p>
                  </a:txBody>
                  <a:tcPr marL="63083" marR="63083"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فرصت</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افزایش نیروی کار</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فرصت برای افزایش رهبری اداری برای پر کردن پست های خالی</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توسعه مهارت های فارغ التحصیلان </a:t>
                      </a:r>
                    </a:p>
                  </a:txBody>
                  <a:tcPr marL="63083" marR="6308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ctr" rtl="1">
                        <a:lnSpc>
                          <a:spcPct val="115000"/>
                        </a:lnSpc>
                        <a:spcAft>
                          <a:spcPts val="0"/>
                        </a:spcAft>
                      </a:pPr>
                      <a:r>
                        <a:rPr lang="fa-IR" sz="2100" b="0" dirty="0">
                          <a:effectLst/>
                          <a:latin typeface="Adobe Arabic" pitchFamily="18" charset="-78"/>
                          <a:cs typeface="B Titr" panose="00000700000000000000" pitchFamily="2" charset="-78"/>
                        </a:rPr>
                        <a:t>خارجی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vert="vert27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bl>
          </a:graphicData>
        </a:graphic>
      </p:graphicFrame>
      <p:graphicFrame>
        <p:nvGraphicFramePr>
          <p:cNvPr id="8" name="Content Placeholder 13"/>
          <p:cNvGraphicFramePr>
            <a:graphicFrameLocks/>
          </p:cNvGraphicFramePr>
          <p:nvPr>
            <p:extLst/>
          </p:nvPr>
        </p:nvGraphicFramePr>
        <p:xfrm>
          <a:off x="1422400" y="1295400"/>
          <a:ext cx="9347197" cy="5292683"/>
        </p:xfrm>
        <a:graphic>
          <a:graphicData uri="http://schemas.openxmlformats.org/drawingml/2006/table">
            <a:tbl>
              <a:tblPr rtl="1" firstRow="1" firstCol="1" bandRow="1">
                <a:tableStyleId>{5940675A-B579-460E-94D1-54222C63F5DA}</a:tableStyleId>
              </a:tblPr>
              <a:tblGrid>
                <a:gridCol w="4844715"/>
                <a:gridCol w="3703144"/>
                <a:gridCol w="799339"/>
              </a:tblGrid>
              <a:tr h="560832">
                <a:tc gridSpan="3">
                  <a:txBody>
                    <a:bodyPr/>
                    <a:lstStyle/>
                    <a:p>
                      <a:pPr algn="ctr" rtl="1">
                        <a:lnSpc>
                          <a:spcPct val="115000"/>
                        </a:lnSpc>
                        <a:spcAft>
                          <a:spcPts val="0"/>
                        </a:spcAft>
                      </a:pPr>
                      <a:r>
                        <a:rPr lang="fa-IR" sz="3200" b="1" dirty="0" smtClean="0">
                          <a:latin typeface="Adobe Arabic" pitchFamily="18" charset="-78"/>
                          <a:cs typeface="B Homa" panose="00000400000000000000" pitchFamily="2" charset="-78"/>
                        </a:rPr>
                        <a:t>پایداری و مدیریت مالی</a:t>
                      </a:r>
                      <a:endParaRPr lang="en-US" sz="3200" b="1" dirty="0">
                        <a:effectLst/>
                        <a:latin typeface="Adobe Arabic" pitchFamily="18" charset="-78"/>
                        <a:ea typeface="Calibri" panose="020F0502020204030204" pitchFamily="34" charset="0"/>
                        <a:cs typeface="B Homa" panose="00000400000000000000" pitchFamily="2" charset="-78"/>
                      </a:endParaRPr>
                    </a:p>
                  </a:txBody>
                  <a:tcPr marL="63083" marR="630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66"/>
                    </a:solidFill>
                  </a:tcPr>
                </a:tc>
                <a:tc hMerge="1">
                  <a:txBody>
                    <a:bodyPr/>
                    <a:lstStyle/>
                    <a:p>
                      <a:pPr algn="ctr" rtl="1">
                        <a:lnSpc>
                          <a:spcPct val="115000"/>
                        </a:lnSpc>
                        <a:spcAft>
                          <a:spcPts val="0"/>
                        </a:spcAft>
                      </a:pP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47312" marR="47312" marT="0" marB="0" anchor="ctr"/>
                </a:tc>
                <a:tc hMerge="1">
                  <a:txBody>
                    <a:bodyPr/>
                    <a:lstStyle/>
                    <a:p>
                      <a:pPr algn="r" rtl="1">
                        <a:lnSpc>
                          <a:spcPct val="115000"/>
                        </a:lnSpc>
                        <a:spcAft>
                          <a:spcPts val="1000"/>
                        </a:spcAft>
                      </a:pP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r>
              <a:tr h="373888">
                <a:tc>
                  <a:txBody>
                    <a:bodyPr/>
                    <a:lstStyle/>
                    <a:p>
                      <a:pPr algn="ctr" rtl="1">
                        <a:lnSpc>
                          <a:spcPct val="115000"/>
                        </a:lnSpc>
                        <a:spcAft>
                          <a:spcPts val="0"/>
                        </a:spcAft>
                      </a:pPr>
                      <a:r>
                        <a:rPr lang="fa-IR" sz="2100" b="0" dirty="0">
                          <a:effectLst/>
                          <a:latin typeface="Adobe Arabic" pitchFamily="18" charset="-78"/>
                          <a:cs typeface="B Titr" panose="00000700000000000000" pitchFamily="2" charset="-78"/>
                        </a:rPr>
                        <a:t>منفی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5050"/>
                    </a:solidFill>
                  </a:tcPr>
                </a:tc>
                <a:tc>
                  <a:txBody>
                    <a:bodyPr/>
                    <a:lstStyle/>
                    <a:p>
                      <a:pPr algn="ctr" rtl="1">
                        <a:lnSpc>
                          <a:spcPct val="115000"/>
                        </a:lnSpc>
                        <a:spcAft>
                          <a:spcPts val="0"/>
                        </a:spcAft>
                      </a:pPr>
                      <a:r>
                        <a:rPr lang="fa-IR" sz="2100" b="0" dirty="0">
                          <a:effectLst/>
                          <a:latin typeface="Adobe Arabic" pitchFamily="18" charset="-78"/>
                          <a:cs typeface="B Titr" panose="00000700000000000000" pitchFamily="2" charset="-78"/>
                        </a:rPr>
                        <a:t>مثبت</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3">
                        <a:lumMod val="60000"/>
                        <a:lumOff val="40000"/>
                      </a:schemeClr>
                    </a:solidFill>
                  </a:tcPr>
                </a:tc>
                <a:tc>
                  <a:txBody>
                    <a:bodyPr/>
                    <a:lstStyle/>
                    <a:p>
                      <a:pPr algn="r" rtl="1">
                        <a:lnSpc>
                          <a:spcPct val="115000"/>
                        </a:lnSpc>
                        <a:spcAft>
                          <a:spcPts val="1000"/>
                        </a:spcAft>
                      </a:pPr>
                      <a:r>
                        <a:rPr lang="en-US" sz="2100" b="1" dirty="0">
                          <a:effectLst/>
                          <a:latin typeface="Adobe Arabic" pitchFamily="18" charset="-78"/>
                          <a:cs typeface="Adobe Arabic" pitchFamily="18" charset="-78"/>
                        </a:rPr>
                        <a:t> </a:t>
                      </a:r>
                      <a:endParaRPr lang="en-US" sz="2100" b="1" dirty="0">
                        <a:effectLst/>
                        <a:latin typeface="Adobe Arabic" pitchFamily="18" charset="-78"/>
                        <a:ea typeface="Calibri" panose="020F0502020204030204" pitchFamily="34" charset="0"/>
                        <a:cs typeface="Adobe Arabic" pitchFamily="18" charset="-78"/>
                      </a:endParaRP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r>
              <a:tr h="1992037">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ضعف</a:t>
                      </a:r>
                      <a:endParaRPr lang="en-US" sz="1900" b="1" u="sng" dirty="0">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 سرمایه نامناسب برای اطمینان از رسیدن  خدمات به همه</a:t>
                      </a:r>
                    </a:p>
                    <a:p>
                      <a:pPr marL="285750" indent="-285750" algn="r" rtl="1">
                        <a:lnSpc>
                          <a:spcPct val="115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کمبود آب </a:t>
                      </a:r>
                    </a:p>
                    <a:p>
                      <a:pPr marL="285750" indent="-285750" algn="r" rtl="1">
                        <a:lnSpc>
                          <a:spcPct val="115000"/>
                        </a:lnSpc>
                        <a:spcAft>
                          <a:spcPts val="0"/>
                        </a:spcAft>
                        <a:buFont typeface="Arial" panose="020B0604020202020204" pitchFamily="34" charset="0"/>
                        <a:buChar char="•"/>
                      </a:pPr>
                      <a:r>
                        <a:rPr lang="fa-IR" sz="2100" b="0" u="none" strike="noStrike" dirty="0" smtClean="0">
                          <a:effectLst/>
                          <a:latin typeface="Adobe Arabic" pitchFamily="18" charset="-78"/>
                          <a:cs typeface="Adobe Arabic" pitchFamily="18" charset="-78"/>
                        </a:rPr>
                        <a:t>اختلاف مالی بین شهروندان و روستاییان و حکومت محلی</a:t>
                      </a:r>
                    </a:p>
                    <a:p>
                      <a:pPr marL="285750" indent="-285750" algn="r" rtl="1">
                        <a:lnSpc>
                          <a:spcPct val="115000"/>
                        </a:lnSpc>
                        <a:spcAft>
                          <a:spcPts val="0"/>
                        </a:spcAft>
                        <a:buFont typeface="Arial" panose="020B0604020202020204" pitchFamily="34" charset="0"/>
                        <a:buChar char="•"/>
                        <a:tabLst/>
                      </a:pPr>
                      <a:r>
                        <a:rPr lang="fa-IR" sz="2100" b="0" u="none" strike="noStrike" dirty="0" smtClean="0">
                          <a:effectLst/>
                          <a:latin typeface="Adobe Arabic" pitchFamily="18" charset="-78"/>
                          <a:cs typeface="Adobe Arabic" pitchFamily="18" charset="-78"/>
                        </a:rPr>
                        <a:t>فرصت محدود برای تولید سرمایه داخلی</a:t>
                      </a:r>
                    </a:p>
                  </a:txBody>
                  <a:tcPr marL="63083" marR="63083"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قوت</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رهبری قوی شهری</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سیستم های نهادی و کنترل موثر</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نرخ اعتبار قوی و در حال رشد</a:t>
                      </a:r>
                    </a:p>
                  </a:txBody>
                  <a:tcPr marL="63083" marR="6308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71755" marR="71755" algn="ctr" rtl="1">
                        <a:lnSpc>
                          <a:spcPct val="115000"/>
                        </a:lnSpc>
                        <a:spcAft>
                          <a:spcPts val="0"/>
                        </a:spcAft>
                      </a:pPr>
                      <a:r>
                        <a:rPr lang="fa-IR" sz="2100" b="0" dirty="0">
                          <a:effectLst/>
                          <a:latin typeface="Adobe Arabic" pitchFamily="18" charset="-78"/>
                          <a:cs typeface="B Titr" panose="00000700000000000000" pitchFamily="2" charset="-78"/>
                        </a:rPr>
                        <a:t>داخلی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vert="vert27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4">
                        <a:lumMod val="60000"/>
                        <a:lumOff val="40000"/>
                      </a:schemeClr>
                    </a:solidFill>
                  </a:tcPr>
                </a:tc>
              </a:tr>
              <a:tr h="2365925">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تهدید</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افزایش گرفتن وام</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 سرمایه گذاری نادرست  برای خدمات پایه</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گوناگونی بالای درآمد از کم به زیاد</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 چالش هایی در سطح اقتصاد ملی بر روی توانایی پرداخت  مالیات تاثیر میگذارد برای مثال افزایش مبلغ بنزین</a:t>
                      </a:r>
                    </a:p>
                  </a:txBody>
                  <a:tcPr marL="63083" marR="63083"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r" rtl="1">
                        <a:lnSpc>
                          <a:spcPct val="115000"/>
                        </a:lnSpc>
                        <a:spcAft>
                          <a:spcPts val="1000"/>
                        </a:spcAft>
                        <a:buFontTx/>
                        <a:buNone/>
                      </a:pPr>
                      <a:r>
                        <a:rPr lang="fa-IR" sz="1900" b="1" u="sng" dirty="0" smtClean="0">
                          <a:ln>
                            <a:noFill/>
                          </a:ln>
                          <a:effectLst/>
                          <a:latin typeface="Adobe Arabic" pitchFamily="18" charset="-78"/>
                          <a:cs typeface="B Titr" panose="00000700000000000000" pitchFamily="2" charset="-78"/>
                        </a:rPr>
                        <a:t>فرصت</a:t>
                      </a:r>
                      <a:endParaRPr lang="fa-IR" sz="2100" b="1" u="sng" dirty="0" smtClean="0">
                        <a:ln>
                          <a:noFill/>
                        </a:ln>
                        <a:effectLst/>
                        <a:latin typeface="Adobe Arabic" pitchFamily="18" charset="-78"/>
                        <a:cs typeface="B Titr" panose="00000700000000000000" pitchFamily="2" charset="-78"/>
                      </a:endParaRP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توسعه ی بازرگانی  باعث بالا رفتن نرخ درآمد</a:t>
                      </a:r>
                    </a:p>
                    <a:p>
                      <a:pPr marL="285750" indent="-285750" algn="r" rtl="1">
                        <a:lnSpc>
                          <a:spcPct val="115000"/>
                        </a:lnSpc>
                        <a:spcAft>
                          <a:spcPts val="0"/>
                        </a:spcAft>
                        <a:buFont typeface="Arial" panose="020B0604020202020204" pitchFamily="34" charset="0"/>
                        <a:buChar char="•"/>
                      </a:pPr>
                      <a:r>
                        <a:rPr lang="fa-IR" sz="2100" b="0" dirty="0" smtClean="0">
                          <a:effectLst/>
                          <a:latin typeface="Adobe Arabic" pitchFamily="18" charset="-78"/>
                          <a:cs typeface="Adobe Arabic" pitchFamily="18" charset="-78"/>
                        </a:rPr>
                        <a:t>نرخ اعتبار پیشرفته</a:t>
                      </a:r>
                    </a:p>
                    <a:p>
                      <a:pPr marL="285750" indent="-285750" algn="r" rtl="1">
                        <a:lnSpc>
                          <a:spcPct val="115000"/>
                        </a:lnSpc>
                        <a:spcAft>
                          <a:spcPts val="0"/>
                        </a:spcAft>
                        <a:buFont typeface="Arial" panose="020B0604020202020204" pitchFamily="34" charset="0"/>
                        <a:buChar char="•"/>
                      </a:pPr>
                      <a:endParaRPr lang="fa-IR" sz="2100" b="0" dirty="0" smtClean="0">
                        <a:effectLst/>
                        <a:latin typeface="Adobe Arabic" pitchFamily="18" charset="-78"/>
                        <a:cs typeface="Adobe Arabic" pitchFamily="18" charset="-78"/>
                      </a:endParaRPr>
                    </a:p>
                  </a:txBody>
                  <a:tcPr marL="63083" marR="6308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ctr" rtl="1">
                        <a:lnSpc>
                          <a:spcPct val="115000"/>
                        </a:lnSpc>
                        <a:spcAft>
                          <a:spcPts val="0"/>
                        </a:spcAft>
                      </a:pPr>
                      <a:r>
                        <a:rPr lang="fa-IR" sz="2100" b="0" dirty="0">
                          <a:effectLst/>
                          <a:latin typeface="Adobe Arabic" pitchFamily="18" charset="-78"/>
                          <a:cs typeface="B Titr" panose="00000700000000000000" pitchFamily="2" charset="-78"/>
                        </a:rPr>
                        <a:t>خارجی</a:t>
                      </a:r>
                      <a:endParaRPr lang="en-US" sz="2100" b="0" dirty="0">
                        <a:effectLst/>
                        <a:latin typeface="Adobe Arabic" pitchFamily="18" charset="-78"/>
                        <a:ea typeface="Calibri" panose="020F0502020204030204" pitchFamily="34" charset="0"/>
                        <a:cs typeface="B Titr" panose="00000700000000000000" pitchFamily="2" charset="-78"/>
                      </a:endParaRPr>
                    </a:p>
                  </a:txBody>
                  <a:tcPr marL="63083" marR="63083" marT="0" marB="0" vert="vert27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bl>
          </a:graphicData>
        </a:graphic>
      </p:graphicFrame>
      <p:sp>
        <p:nvSpPr>
          <p:cNvPr id="2" name="Title 1"/>
          <p:cNvSpPr>
            <a:spLocks noGrp="1"/>
          </p:cNvSpPr>
          <p:nvPr>
            <p:ph type="title"/>
          </p:nvPr>
        </p:nvSpPr>
        <p:spPr>
          <a:xfrm>
            <a:off x="2844801" y="116109"/>
            <a:ext cx="8911687" cy="1280891"/>
          </a:xfrm>
        </p:spPr>
        <p:txBody>
          <a:bodyPr>
            <a:normAutofit/>
          </a:bodyPr>
          <a:lstStyle/>
          <a:p>
            <a:pPr algn="r" rtl="1"/>
            <a:r>
              <a:rPr lang="fa-IR" sz="4267" b="1" dirty="0">
                <a:ln w="12700">
                  <a:solidFill>
                    <a:schemeClr val="tx1"/>
                  </a:solidFill>
                </a:ln>
                <a:solidFill>
                  <a:srgbClr val="FF0000"/>
                </a:solidFill>
                <a:cs typeface="B Homa" panose="00000400000000000000" pitchFamily="2" charset="-78"/>
              </a:rPr>
              <a:t>سوات </a:t>
            </a:r>
            <a:r>
              <a:rPr lang="fa-IR" sz="4267" b="1" dirty="0">
                <a:ln w="12700">
                  <a:solidFill>
                    <a:schemeClr val="tx1"/>
                  </a:solidFill>
                </a:ln>
                <a:solidFill>
                  <a:srgbClr val="FF0000"/>
                </a:solidFill>
              </a:rPr>
              <a:t>(</a:t>
            </a:r>
            <a:r>
              <a:rPr lang="en-US" sz="3733" b="1" dirty="0">
                <a:ln w="12700">
                  <a:solidFill>
                    <a:schemeClr val="tx1"/>
                  </a:solidFill>
                </a:ln>
                <a:solidFill>
                  <a:srgbClr val="FF0000"/>
                </a:solidFill>
                <a:latin typeface="Times New Roman" panose="02020603050405020304" pitchFamily="18" charset="0"/>
                <a:cs typeface="Times New Roman" panose="02020603050405020304" pitchFamily="18" charset="0"/>
              </a:rPr>
              <a:t>SWOT</a:t>
            </a:r>
            <a:r>
              <a:rPr lang="fa-IR" sz="3733" b="1" dirty="0">
                <a:ln w="12700">
                  <a:solidFill>
                    <a:schemeClr val="tx1"/>
                  </a:solidFill>
                </a:ln>
                <a:solidFill>
                  <a:srgbClr val="FF0000"/>
                </a:solidFill>
                <a:latin typeface="Times New Roman" panose="02020603050405020304" pitchFamily="18" charset="0"/>
                <a:cs typeface="Times New Roman" panose="02020603050405020304" pitchFamily="18" charset="0"/>
              </a:rPr>
              <a:t>)</a:t>
            </a:r>
            <a:endParaRPr lang="en-US" sz="3733" dirty="0"/>
          </a:p>
        </p:txBody>
      </p:sp>
      <p:sp>
        <p:nvSpPr>
          <p:cNvPr id="3" name="Slide Number Placeholder 2"/>
          <p:cNvSpPr>
            <a:spLocks noGrp="1"/>
          </p:cNvSpPr>
          <p:nvPr>
            <p:ph type="sldNum" sz="quarter" idx="12"/>
          </p:nvPr>
        </p:nvSpPr>
        <p:spPr/>
        <p:txBody>
          <a:bodyPr/>
          <a:lstStyle/>
          <a:p>
            <a:fld id="{7640B57A-9E06-4F74-8500-F88702F4C3E9}" type="slidenum">
              <a:rPr lang="en-US" b="1" smtClean="0">
                <a:solidFill>
                  <a:srgbClr val="9F8351">
                    <a:lumMod val="60000"/>
                    <a:lumOff val="40000"/>
                  </a:srgbClr>
                </a:solidFill>
              </a:rPr>
              <a:pPr/>
              <a:t>8</a:t>
            </a:fld>
            <a:endParaRPr lang="en-US" b="1" dirty="0">
              <a:solidFill>
                <a:srgbClr val="9F8351">
                  <a:lumMod val="60000"/>
                  <a:lumOff val="40000"/>
                </a:srgbClr>
              </a:solidFill>
            </a:endParaRPr>
          </a:p>
        </p:txBody>
      </p:sp>
    </p:spTree>
    <p:extLst>
      <p:ext uri="{BB962C8B-B14F-4D97-AF65-F5344CB8AC3E}">
        <p14:creationId xmlns:p14="http://schemas.microsoft.com/office/powerpoint/2010/main" val="492698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7"/>
                                        </p:tgtEl>
                                      </p:cBhvr>
                                    </p:animEffect>
                                    <p:set>
                                      <p:cBhvr>
                                        <p:cTn id="14" dur="1" fill="hold">
                                          <p:stCondLst>
                                            <p:cond delay="499"/>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6"/>
                                        </p:tgtEl>
                                      </p:cBhvr>
                                    </p:animEffect>
                                    <p:set>
                                      <p:cBhvr>
                                        <p:cTn id="26" dur="1" fill="hold">
                                          <p:stCondLst>
                                            <p:cond delay="499"/>
                                          </p:stCondLst>
                                        </p:cTn>
                                        <p:tgtEl>
                                          <p:spTgt spid="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nodeType="clickEffect">
                                  <p:stCondLst>
                                    <p:cond delay="0"/>
                                  </p:stCondLst>
                                  <p:childTnLst>
                                    <p:animEffect transition="out" filter="fade">
                                      <p:cBhvr>
                                        <p:cTn id="37" dur="500"/>
                                        <p:tgtEl>
                                          <p:spTgt spid="8"/>
                                        </p:tgtEl>
                                      </p:cBhvr>
                                    </p:animEffect>
                                    <p:set>
                                      <p:cBhvr>
                                        <p:cTn id="38" dur="1" fill="hold">
                                          <p:stCondLst>
                                            <p:cond delay="499"/>
                                          </p:stCondLst>
                                        </p:cTn>
                                        <p:tgtEl>
                                          <p:spTgt spid="8"/>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nodeType="clickEffect">
                                  <p:stCondLst>
                                    <p:cond delay="0"/>
                                  </p:stCondLst>
                                  <p:childTnLst>
                                    <p:animEffect transition="out" filter="fade">
                                      <p:cBhvr>
                                        <p:cTn id="49" dur="500"/>
                                        <p:tgtEl>
                                          <p:spTgt spid="9"/>
                                        </p:tgtEl>
                                      </p:cBhvr>
                                    </p:animEffect>
                                    <p:set>
                                      <p:cBhvr>
                                        <p:cTn id="50" dur="1" fill="hold">
                                          <p:stCondLst>
                                            <p:cond delay="499"/>
                                          </p:stCondLst>
                                        </p:cTn>
                                        <p:tgtEl>
                                          <p:spTgt spid="9"/>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1000"/>
                                        <p:tgtEl>
                                          <p:spTgt spid="10"/>
                                        </p:tgtEl>
                                      </p:cBhvr>
                                    </p:animEffect>
                                    <p:anim calcmode="lin" valueType="num">
                                      <p:cBhvr>
                                        <p:cTn id="56" dur="1000" fill="hold"/>
                                        <p:tgtEl>
                                          <p:spTgt spid="10"/>
                                        </p:tgtEl>
                                        <p:attrNameLst>
                                          <p:attrName>ppt_x</p:attrName>
                                        </p:attrNameLst>
                                      </p:cBhvr>
                                      <p:tavLst>
                                        <p:tav tm="0">
                                          <p:val>
                                            <p:strVal val="#ppt_x"/>
                                          </p:val>
                                        </p:tav>
                                        <p:tav tm="100000">
                                          <p:val>
                                            <p:strVal val="#ppt_x"/>
                                          </p:val>
                                        </p:tav>
                                      </p:tavLst>
                                    </p:anim>
                                    <p:anim calcmode="lin" valueType="num">
                                      <p:cBhvr>
                                        <p:cTn id="5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nodeType="clickEffect">
                                  <p:stCondLst>
                                    <p:cond delay="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nodeType="click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1000"/>
                                        <p:tgtEl>
                                          <p:spTgt spid="11"/>
                                        </p:tgtEl>
                                      </p:cBhvr>
                                    </p:animEffect>
                                    <p:anim calcmode="lin" valueType="num">
                                      <p:cBhvr>
                                        <p:cTn id="68" dur="1000" fill="hold"/>
                                        <p:tgtEl>
                                          <p:spTgt spid="11"/>
                                        </p:tgtEl>
                                        <p:attrNameLst>
                                          <p:attrName>ppt_x</p:attrName>
                                        </p:attrNameLst>
                                      </p:cBhvr>
                                      <p:tavLst>
                                        <p:tav tm="0">
                                          <p:val>
                                            <p:strVal val="#ppt_x"/>
                                          </p:val>
                                        </p:tav>
                                        <p:tav tm="100000">
                                          <p:val>
                                            <p:strVal val="#ppt_x"/>
                                          </p:val>
                                        </p:tav>
                                      </p:tavLst>
                                    </p:anim>
                                    <p:anim calcmode="lin" valueType="num">
                                      <p:cBhvr>
                                        <p:cTn id="6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0" presetClass="exit" presetSubtype="0" fill="hold" nodeType="clickEffect">
                                  <p:stCondLst>
                                    <p:cond delay="0"/>
                                  </p:stCondLst>
                                  <p:childTnLst>
                                    <p:animEffect transition="out" filter="fade">
                                      <p:cBhvr>
                                        <p:cTn id="73" dur="500"/>
                                        <p:tgtEl>
                                          <p:spTgt spid="11"/>
                                        </p:tgtEl>
                                      </p:cBhvr>
                                    </p:animEffect>
                                    <p:set>
                                      <p:cBhvr>
                                        <p:cTn id="74" dur="1" fill="hold">
                                          <p:stCondLst>
                                            <p:cond delay="499"/>
                                          </p:stCondLst>
                                        </p:cTn>
                                        <p:tgtEl>
                                          <p:spTgt spid="11"/>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nodeType="click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fade">
                                      <p:cBhvr>
                                        <p:cTn id="79" dur="1000"/>
                                        <p:tgtEl>
                                          <p:spTgt spid="12"/>
                                        </p:tgtEl>
                                      </p:cBhvr>
                                    </p:animEffect>
                                    <p:anim calcmode="lin" valueType="num">
                                      <p:cBhvr>
                                        <p:cTn id="80" dur="1000" fill="hold"/>
                                        <p:tgtEl>
                                          <p:spTgt spid="12"/>
                                        </p:tgtEl>
                                        <p:attrNameLst>
                                          <p:attrName>ppt_x</p:attrName>
                                        </p:attrNameLst>
                                      </p:cBhvr>
                                      <p:tavLst>
                                        <p:tav tm="0">
                                          <p:val>
                                            <p:strVal val="#ppt_x"/>
                                          </p:val>
                                        </p:tav>
                                        <p:tav tm="100000">
                                          <p:val>
                                            <p:strVal val="#ppt_x"/>
                                          </p:val>
                                        </p:tav>
                                      </p:tavLst>
                                    </p:anim>
                                    <p:anim calcmode="lin" valueType="num">
                                      <p:cBhvr>
                                        <p:cTn id="8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10" presetClass="exit" presetSubtype="0" fill="hold" nodeType="clickEffect">
                                  <p:stCondLst>
                                    <p:cond delay="0"/>
                                  </p:stCondLst>
                                  <p:childTnLst>
                                    <p:animEffect transition="out" filter="fade">
                                      <p:cBhvr>
                                        <p:cTn id="85" dur="500"/>
                                        <p:tgtEl>
                                          <p:spTgt spid="12"/>
                                        </p:tgtEl>
                                      </p:cBhvr>
                                    </p:animEffect>
                                    <p:set>
                                      <p:cBhvr>
                                        <p:cTn id="86"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900" y="9908"/>
            <a:ext cx="5486400" cy="1143000"/>
          </a:xfrm>
        </p:spPr>
        <p:txBody>
          <a:bodyPr>
            <a:normAutofit/>
          </a:bodyPr>
          <a:lstStyle/>
          <a:p>
            <a:pPr rtl="1"/>
            <a:r>
              <a:rPr lang="fa-IR" sz="4267" b="1" dirty="0">
                <a:ln w="12700">
                  <a:solidFill>
                    <a:schemeClr val="tx1"/>
                  </a:solidFill>
                </a:ln>
                <a:solidFill>
                  <a:srgbClr val="FF0000"/>
                </a:solidFill>
                <a:cs typeface="B Homa" panose="00000400000000000000" pitchFamily="2" charset="-78"/>
              </a:rPr>
              <a:t>چشم انداز </a:t>
            </a:r>
            <a:r>
              <a:rPr lang="fa-IR" sz="4267" b="1" dirty="0">
                <a:ln w="12700">
                  <a:solidFill>
                    <a:schemeClr val="tx1"/>
                  </a:solidFill>
                </a:ln>
                <a:solidFill>
                  <a:srgbClr val="FF0000"/>
                </a:solidFill>
                <a:cs typeface="B Homa" panose="00000400000000000000" pitchFamily="2" charset="-78"/>
              </a:rPr>
              <a:t>اتکوینی</a:t>
            </a:r>
            <a:endParaRPr lang="en-US" sz="4267" dirty="0"/>
          </a:p>
        </p:txBody>
      </p:sp>
      <p:sp>
        <p:nvSpPr>
          <p:cNvPr id="3" name="Content Placeholder 2"/>
          <p:cNvSpPr>
            <a:spLocks noGrp="1"/>
          </p:cNvSpPr>
          <p:nvPr>
            <p:ph idx="1"/>
          </p:nvPr>
        </p:nvSpPr>
        <p:spPr>
          <a:xfrm>
            <a:off x="5355616" y="1600201"/>
            <a:ext cx="6226785" cy="4525963"/>
          </a:xfrm>
        </p:spPr>
        <p:txBody>
          <a:bodyPr>
            <a:normAutofit/>
          </a:bodyPr>
          <a:lstStyle/>
          <a:p>
            <a:pPr marL="0" indent="0" algn="just">
              <a:buNone/>
            </a:pPr>
            <a:r>
              <a:rPr lang="fa-IR" dirty="0" smtClean="0">
                <a:solidFill>
                  <a:schemeClr val="bg1"/>
                </a:solidFill>
                <a:latin typeface="Adobe Arabic" pitchFamily="18" charset="-78"/>
                <a:cs typeface="Adobe Arabic" pitchFamily="18" charset="-78"/>
              </a:rPr>
              <a:t>روز </a:t>
            </a:r>
            <a:r>
              <a:rPr lang="fa-IR" dirty="0">
                <a:solidFill>
                  <a:schemeClr val="bg1"/>
                </a:solidFill>
                <a:latin typeface="Adobe Arabic" pitchFamily="18" charset="-78"/>
                <a:cs typeface="Adobe Arabic" pitchFamily="18" charset="-78"/>
              </a:rPr>
              <a:t>روشن تر بر فراز آفریقا در حال برخواستن است. در پیش از این به نظر میرسید که زنجیرهای آن شکسته شده اند، دشتهای جلگه ای آن از محصول سرخ شده اند، ابسینیا و زولالاند آن، کرسی های علم و دین آن، منعکس کننده شکوه خورشید در حال برخاستن از مناره های دانشگاها و کلیساهای آن است. کنگو و گامبای آن با تجارت سفید شده اند، شهرهای شلوغ آن زمزمه های تجارت را به پیش می فرستند، و پسران آن مشغول به پیش بردن پیروزی صلح برتر و پایدارتر از فساد جنگ هستند.</a:t>
            </a:r>
            <a:endParaRPr lang="en-US" dirty="0">
              <a:solidFill>
                <a:schemeClr val="bg1"/>
              </a:solidFill>
              <a:latin typeface="Adobe Arabic" pitchFamily="18" charset="-78"/>
              <a:cs typeface="Adobe Arabic" pitchFamily="18" charset="-78"/>
            </a:endParaRPr>
          </a:p>
          <a:p>
            <a:pPr marL="0" indent="0" algn="just">
              <a:buNone/>
            </a:pPr>
            <a:endParaRPr lang="en-US" dirty="0">
              <a:solidFill>
                <a:schemeClr val="bg1"/>
              </a:solidFill>
              <a:latin typeface="Adobe Arabic" pitchFamily="18" charset="-78"/>
              <a:cs typeface="Adobe Arabic" pitchFamily="18" charset="-78"/>
            </a:endParaRPr>
          </a:p>
        </p:txBody>
      </p:sp>
      <p:sp>
        <p:nvSpPr>
          <p:cNvPr id="6" name="Slide Number Placeholder 5"/>
          <p:cNvSpPr>
            <a:spLocks noGrp="1"/>
          </p:cNvSpPr>
          <p:nvPr>
            <p:ph type="sldNum" sz="quarter" idx="12"/>
          </p:nvPr>
        </p:nvSpPr>
        <p:spPr/>
        <p:txBody>
          <a:bodyPr/>
          <a:lstStyle/>
          <a:p>
            <a:fld id="{7640B57A-9E06-4F74-8500-F88702F4C3E9}" type="slidenum">
              <a:rPr lang="en-US" smtClean="0">
                <a:solidFill>
                  <a:srgbClr val="9F8351">
                    <a:lumMod val="60000"/>
                    <a:lumOff val="40000"/>
                  </a:srgbClr>
                </a:solidFill>
              </a:rPr>
              <a:pPr/>
              <a:t>9</a:t>
            </a:fld>
            <a:endParaRPr lang="en-US" dirty="0">
              <a:solidFill>
                <a:srgbClr val="9F8351">
                  <a:lumMod val="60000"/>
                  <a:lumOff val="40000"/>
                </a:srgbClr>
              </a:solidFill>
            </a:endParaRPr>
          </a:p>
        </p:txBody>
      </p:sp>
      <p:sp>
        <p:nvSpPr>
          <p:cNvPr id="4" name="Title 1"/>
          <p:cNvSpPr txBox="1">
            <a:spLocks/>
          </p:cNvSpPr>
          <p:nvPr/>
        </p:nvSpPr>
        <p:spPr>
          <a:xfrm>
            <a:off x="6037179" y="406071"/>
            <a:ext cx="5486400" cy="1143000"/>
          </a:xfrm>
          <a:prstGeom prst="rect">
            <a:avLst/>
          </a:prstGeom>
        </p:spPr>
        <p:txBody>
          <a:bodyPr vert="horz" lIns="121920" tIns="60960" rIns="121920" bIns="6096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r>
              <a:rPr lang="fa-IR" sz="4267" b="1" dirty="0">
                <a:ln w="12700">
                  <a:solidFill>
                    <a:prstClr val="black"/>
                  </a:solidFill>
                </a:ln>
                <a:solidFill>
                  <a:srgbClr val="FF0000"/>
                </a:solidFill>
                <a:cs typeface="B Homa" panose="00000400000000000000" pitchFamily="2" charset="-78"/>
              </a:rPr>
              <a:t>چشم انداز آفریقا</a:t>
            </a:r>
            <a:endParaRPr lang="en-US" sz="4267" dirty="0">
              <a:solidFill>
                <a:prstClr val="black"/>
              </a:solidFill>
            </a:endParaRPr>
          </a:p>
        </p:txBody>
      </p:sp>
      <p:sp>
        <p:nvSpPr>
          <p:cNvPr id="5" name="Content Placeholder 2"/>
          <p:cNvSpPr txBox="1">
            <a:spLocks/>
          </p:cNvSpPr>
          <p:nvPr/>
        </p:nvSpPr>
        <p:spPr>
          <a:xfrm>
            <a:off x="508001" y="1498600"/>
            <a:ext cx="4696448" cy="5080000"/>
          </a:xfrm>
          <a:prstGeom prst="rect">
            <a:avLst/>
          </a:prstGeom>
        </p:spPr>
        <p:txBody>
          <a:bodyPr vert="horz" lIns="121920" tIns="60960" rIns="121920" bIns="60960" rtlCol="0">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rtl="1">
              <a:buNone/>
            </a:pPr>
            <a:r>
              <a:rPr lang="fa-IR" sz="4267" dirty="0">
                <a:solidFill>
                  <a:prstClr val="black"/>
                </a:solidFill>
                <a:latin typeface="Adobe Arabic" pitchFamily="18" charset="-78"/>
                <a:cs typeface="Adobe Arabic" pitchFamily="18" charset="-78"/>
              </a:rPr>
              <a:t>تا سال 2020 شهر اتکوینی از شهرت قابل زندگی بودن ترین شهر افریقا که تمام شهروندان در همسانی زندگی میکنند لذت خواهد برد . این چشم انداز توسط افزایش اقتصاد و مواجهه با نیازهای انسانی که رسیدن به توازن در کیفیت زندگی تمام ساکنان است به دست می آورد.</a:t>
            </a:r>
          </a:p>
          <a:p>
            <a:pPr marL="0" indent="0" algn="just" rtl="1">
              <a:buNone/>
            </a:pPr>
            <a:r>
              <a:rPr lang="fa-IR" sz="4267" dirty="0">
                <a:solidFill>
                  <a:prstClr val="black"/>
                </a:solidFill>
                <a:latin typeface="Adobe Arabic" pitchFamily="18" charset="-78"/>
                <a:cs typeface="Adobe Arabic" pitchFamily="18" charset="-78"/>
              </a:rPr>
              <a:t>کارگاه برنامه ریزی استراتژیک در سال 2002 برگزار شد  و تصمیم گیرندگان  شهر  عناصر حیاتی که احساس کردند برای  چشم انداز ضروری است را شناسایی کردند</a:t>
            </a:r>
          </a:p>
          <a:p>
            <a:pPr marL="0" indent="0" algn="just">
              <a:buNone/>
            </a:pPr>
            <a:endParaRPr lang="en-US" sz="4267" dirty="0">
              <a:solidFill>
                <a:prstClr val="black"/>
              </a:solidFill>
              <a:latin typeface="Adobe Arabic" pitchFamily="18" charset="-78"/>
              <a:cs typeface="Adobe Arabic" pitchFamily="18" charset="-78"/>
            </a:endParaRPr>
          </a:p>
        </p:txBody>
      </p:sp>
      <p:grpSp>
        <p:nvGrpSpPr>
          <p:cNvPr id="78" name="Group 77"/>
          <p:cNvGrpSpPr/>
          <p:nvPr/>
        </p:nvGrpSpPr>
        <p:grpSpPr>
          <a:xfrm>
            <a:off x="5185605" y="71715"/>
            <a:ext cx="6900028" cy="6596180"/>
            <a:chOff x="1938587" y="229452"/>
            <a:chExt cx="5175021" cy="4947135"/>
          </a:xfrm>
        </p:grpSpPr>
        <p:sp>
          <p:nvSpPr>
            <p:cNvPr id="79" name="Freeform: Shape 32">
              <a:extLst>
                <a:ext uri="{FF2B5EF4-FFF2-40B4-BE49-F238E27FC236}">
                  <a16:creationId xmlns:a16="http://schemas.microsoft.com/office/drawing/2014/main" xmlns="" id="{D297BC88-9905-4468-8A17-A88268C017D5}"/>
                </a:ext>
              </a:extLst>
            </p:cNvPr>
            <p:cNvSpPr/>
            <p:nvPr/>
          </p:nvSpPr>
          <p:spPr>
            <a:xfrm rot="18719535">
              <a:off x="3172326" y="1547603"/>
              <a:ext cx="671732" cy="517213"/>
            </a:xfrm>
            <a:custGeom>
              <a:avLst/>
              <a:gdLst>
                <a:gd name="connsiteX0" fmla="*/ 508514 w 778534"/>
                <a:gd name="connsiteY0" fmla="*/ 0 h 599447"/>
                <a:gd name="connsiteX1" fmla="*/ 508514 w 778534"/>
                <a:gd name="connsiteY1" fmla="*/ 270202 h 599447"/>
                <a:gd name="connsiteX2" fmla="*/ 627111 w 778534"/>
                <a:gd name="connsiteY2" fmla="*/ 151605 h 599447"/>
                <a:gd name="connsiteX3" fmla="*/ 723211 w 778534"/>
                <a:gd name="connsiteY3" fmla="*/ 132120 h 599447"/>
                <a:gd name="connsiteX4" fmla="*/ 752554 w 778534"/>
                <a:gd name="connsiteY4" fmla="*/ 151605 h 599447"/>
                <a:gd name="connsiteX5" fmla="*/ 763921 w 778534"/>
                <a:gd name="connsiteY5" fmla="*/ 165520 h 599447"/>
                <a:gd name="connsiteX6" fmla="*/ 752554 w 778534"/>
                <a:gd name="connsiteY6" fmla="*/ 277049 h 599447"/>
                <a:gd name="connsiteX7" fmla="*/ 456136 w 778534"/>
                <a:gd name="connsiteY7" fmla="*/ 573467 h 599447"/>
                <a:gd name="connsiteX8" fmla="*/ 393414 w 778534"/>
                <a:gd name="connsiteY8" fmla="*/ 599447 h 599447"/>
                <a:gd name="connsiteX9" fmla="*/ 389268 w 778534"/>
                <a:gd name="connsiteY9" fmla="*/ 598640 h 599447"/>
                <a:gd name="connsiteX10" fmla="*/ 385120 w 778534"/>
                <a:gd name="connsiteY10" fmla="*/ 599447 h 599447"/>
                <a:gd name="connsiteX11" fmla="*/ 322399 w 778534"/>
                <a:gd name="connsiteY11" fmla="*/ 573467 h 599447"/>
                <a:gd name="connsiteX12" fmla="*/ 25981 w 778534"/>
                <a:gd name="connsiteY12" fmla="*/ 277049 h 599447"/>
                <a:gd name="connsiteX13" fmla="*/ 14615 w 778534"/>
                <a:gd name="connsiteY13" fmla="*/ 165520 h 599447"/>
                <a:gd name="connsiteX14" fmla="*/ 25981 w 778534"/>
                <a:gd name="connsiteY14" fmla="*/ 151605 h 599447"/>
                <a:gd name="connsiteX15" fmla="*/ 55324 w 778534"/>
                <a:gd name="connsiteY15" fmla="*/ 132120 h 599447"/>
                <a:gd name="connsiteX16" fmla="*/ 151425 w 778534"/>
                <a:gd name="connsiteY16" fmla="*/ 151605 h 599447"/>
                <a:gd name="connsiteX17" fmla="*/ 284986 w 778534"/>
                <a:gd name="connsiteY17" fmla="*/ 285166 h 599447"/>
                <a:gd name="connsiteX18" fmla="*/ 284986 w 778534"/>
                <a:gd name="connsiteY18" fmla="*/ 384 h 599447"/>
                <a:gd name="connsiteX19" fmla="*/ 394829 w 778534"/>
                <a:gd name="connsiteY19" fmla="*/ 11355 h 599447"/>
                <a:gd name="connsiteX20" fmla="*/ 508514 w 778534"/>
                <a:gd name="connsiteY20" fmla="*/ 0 h 599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78534" h="599447">
                  <a:moveTo>
                    <a:pt x="508514" y="0"/>
                  </a:moveTo>
                  <a:lnTo>
                    <a:pt x="508514" y="270202"/>
                  </a:lnTo>
                  <a:lnTo>
                    <a:pt x="627111" y="151605"/>
                  </a:lnTo>
                  <a:cubicBezTo>
                    <a:pt x="653091" y="125625"/>
                    <a:pt x="691178" y="119130"/>
                    <a:pt x="723211" y="132120"/>
                  </a:cubicBezTo>
                  <a:lnTo>
                    <a:pt x="752554" y="151605"/>
                  </a:lnTo>
                  <a:lnTo>
                    <a:pt x="763921" y="165520"/>
                  </a:lnTo>
                  <a:cubicBezTo>
                    <a:pt x="786653" y="199950"/>
                    <a:pt x="782864" y="246739"/>
                    <a:pt x="752554" y="277049"/>
                  </a:cubicBezTo>
                  <a:lnTo>
                    <a:pt x="456136" y="573467"/>
                  </a:lnTo>
                  <a:cubicBezTo>
                    <a:pt x="438816" y="590787"/>
                    <a:pt x="416115" y="599447"/>
                    <a:pt x="393414" y="599447"/>
                  </a:cubicBezTo>
                  <a:lnTo>
                    <a:pt x="389268" y="598640"/>
                  </a:lnTo>
                  <a:lnTo>
                    <a:pt x="385120" y="599447"/>
                  </a:lnTo>
                  <a:cubicBezTo>
                    <a:pt x="362419" y="599447"/>
                    <a:pt x="339719" y="590787"/>
                    <a:pt x="322399" y="573467"/>
                  </a:cubicBezTo>
                  <a:lnTo>
                    <a:pt x="25981" y="277049"/>
                  </a:lnTo>
                  <a:cubicBezTo>
                    <a:pt x="-4329" y="246739"/>
                    <a:pt x="-8118" y="199950"/>
                    <a:pt x="14615" y="165520"/>
                  </a:cubicBezTo>
                  <a:lnTo>
                    <a:pt x="25981" y="151605"/>
                  </a:lnTo>
                  <a:lnTo>
                    <a:pt x="55324" y="132120"/>
                  </a:lnTo>
                  <a:cubicBezTo>
                    <a:pt x="87357" y="119130"/>
                    <a:pt x="125444" y="125625"/>
                    <a:pt x="151425" y="151605"/>
                  </a:cubicBezTo>
                  <a:lnTo>
                    <a:pt x="284986" y="285166"/>
                  </a:lnTo>
                  <a:lnTo>
                    <a:pt x="284986" y="384"/>
                  </a:lnTo>
                  <a:lnTo>
                    <a:pt x="394829" y="11355"/>
                  </a:lnTo>
                  <a:lnTo>
                    <a:pt x="508514"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400">
                <a:solidFill>
                  <a:prstClr val="white"/>
                </a:solidFill>
              </a:endParaRPr>
            </a:p>
          </p:txBody>
        </p:sp>
        <p:sp>
          <p:nvSpPr>
            <p:cNvPr id="80" name="Freeform: Shape 33">
              <a:extLst>
                <a:ext uri="{FF2B5EF4-FFF2-40B4-BE49-F238E27FC236}">
                  <a16:creationId xmlns:a16="http://schemas.microsoft.com/office/drawing/2014/main" xmlns="" id="{C061BED4-744C-4090-8C6E-920D741FF216}"/>
                </a:ext>
              </a:extLst>
            </p:cNvPr>
            <p:cNvSpPr/>
            <p:nvPr/>
          </p:nvSpPr>
          <p:spPr>
            <a:xfrm rot="2549111">
              <a:off x="5548468" y="2298624"/>
              <a:ext cx="519819" cy="519819"/>
            </a:xfrm>
            <a:custGeom>
              <a:avLst/>
              <a:gdLst>
                <a:gd name="connsiteX0" fmla="*/ 88703 w 602468"/>
                <a:gd name="connsiteY0" fmla="*/ 0 h 602467"/>
                <a:gd name="connsiteX1" fmla="*/ 123229 w 602468"/>
                <a:gd name="connsiteY1" fmla="*/ 6971 h 602467"/>
                <a:gd name="connsiteX2" fmla="*/ 177405 w 602468"/>
                <a:gd name="connsiteY2" fmla="*/ 88702 h 602467"/>
                <a:gd name="connsiteX3" fmla="*/ 177405 w 602468"/>
                <a:gd name="connsiteY3" fmla="*/ 277586 h 602467"/>
                <a:gd name="connsiteX4" fmla="*/ 368351 w 602468"/>
                <a:gd name="connsiteY4" fmla="*/ 86641 h 602467"/>
                <a:gd name="connsiteX5" fmla="*/ 381812 w 602468"/>
                <a:gd name="connsiteY5" fmla="*/ 102978 h 602467"/>
                <a:gd name="connsiteX6" fmla="*/ 470151 w 602468"/>
                <a:gd name="connsiteY6" fmla="*/ 175962 h 602467"/>
                <a:gd name="connsiteX7" fmla="*/ 551133 w 602468"/>
                <a:gd name="connsiteY7" fmla="*/ 219976 h 602467"/>
                <a:gd name="connsiteX8" fmla="*/ 346045 w 602468"/>
                <a:gd name="connsiteY8" fmla="*/ 425063 h 602467"/>
                <a:gd name="connsiteX9" fmla="*/ 513766 w 602468"/>
                <a:gd name="connsiteY9" fmla="*/ 425063 h 602467"/>
                <a:gd name="connsiteX10" fmla="*/ 595497 w 602468"/>
                <a:gd name="connsiteY10" fmla="*/ 479238 h 602467"/>
                <a:gd name="connsiteX11" fmla="*/ 602468 w 602468"/>
                <a:gd name="connsiteY11" fmla="*/ 513765 h 602467"/>
                <a:gd name="connsiteX12" fmla="*/ 600666 w 602468"/>
                <a:gd name="connsiteY12" fmla="*/ 531641 h 602467"/>
                <a:gd name="connsiteX13" fmla="*/ 513766 w 602468"/>
                <a:gd name="connsiteY13" fmla="*/ 602467 h 602467"/>
                <a:gd name="connsiteX14" fmla="*/ 94567 w 602468"/>
                <a:gd name="connsiteY14" fmla="*/ 602467 h 602467"/>
                <a:gd name="connsiteX15" fmla="*/ 31845 w 602468"/>
                <a:gd name="connsiteY15" fmla="*/ 576487 h 602467"/>
                <a:gd name="connsiteX16" fmla="*/ 29484 w 602468"/>
                <a:gd name="connsiteY16" fmla="*/ 572984 h 602467"/>
                <a:gd name="connsiteX17" fmla="*/ 25981 w 602468"/>
                <a:gd name="connsiteY17" fmla="*/ 570622 h 602467"/>
                <a:gd name="connsiteX18" fmla="*/ 0 w 602468"/>
                <a:gd name="connsiteY18" fmla="*/ 507900 h 602467"/>
                <a:gd name="connsiteX19" fmla="*/ 1 w 602468"/>
                <a:gd name="connsiteY19" fmla="*/ 88702 h 602467"/>
                <a:gd name="connsiteX20" fmla="*/ 70827 w 602468"/>
                <a:gd name="connsiteY20" fmla="*/ 1802 h 602467"/>
                <a:gd name="connsiteX21" fmla="*/ 88703 w 602468"/>
                <a:gd name="connsiteY21" fmla="*/ 0 h 60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02468" h="602467">
                  <a:moveTo>
                    <a:pt x="88703" y="0"/>
                  </a:moveTo>
                  <a:lnTo>
                    <a:pt x="123229" y="6971"/>
                  </a:lnTo>
                  <a:cubicBezTo>
                    <a:pt x="155066" y="20436"/>
                    <a:pt x="177405" y="51960"/>
                    <a:pt x="177405" y="88702"/>
                  </a:cubicBezTo>
                  <a:lnTo>
                    <a:pt x="177405" y="277586"/>
                  </a:lnTo>
                  <a:lnTo>
                    <a:pt x="368351" y="86641"/>
                  </a:lnTo>
                  <a:lnTo>
                    <a:pt x="381812" y="102978"/>
                  </a:lnTo>
                  <a:cubicBezTo>
                    <a:pt x="408817" y="130019"/>
                    <a:pt x="438396" y="154480"/>
                    <a:pt x="470151" y="175962"/>
                  </a:cubicBezTo>
                  <a:lnTo>
                    <a:pt x="551133" y="219976"/>
                  </a:lnTo>
                  <a:lnTo>
                    <a:pt x="346045" y="425063"/>
                  </a:lnTo>
                  <a:lnTo>
                    <a:pt x="513766" y="425063"/>
                  </a:lnTo>
                  <a:cubicBezTo>
                    <a:pt x="550508" y="425063"/>
                    <a:pt x="582032" y="447402"/>
                    <a:pt x="595497" y="479238"/>
                  </a:cubicBezTo>
                  <a:lnTo>
                    <a:pt x="602468" y="513765"/>
                  </a:lnTo>
                  <a:lnTo>
                    <a:pt x="600666" y="531641"/>
                  </a:lnTo>
                  <a:cubicBezTo>
                    <a:pt x="592395" y="572061"/>
                    <a:pt x="556631" y="602467"/>
                    <a:pt x="513766" y="602467"/>
                  </a:cubicBezTo>
                  <a:lnTo>
                    <a:pt x="94567" y="602467"/>
                  </a:lnTo>
                  <a:cubicBezTo>
                    <a:pt x="70073" y="602467"/>
                    <a:pt x="47897" y="592539"/>
                    <a:pt x="31845" y="576487"/>
                  </a:cubicBezTo>
                  <a:lnTo>
                    <a:pt x="29484" y="572984"/>
                  </a:lnTo>
                  <a:lnTo>
                    <a:pt x="25981" y="570622"/>
                  </a:lnTo>
                  <a:cubicBezTo>
                    <a:pt x="9929" y="554570"/>
                    <a:pt x="0" y="532394"/>
                    <a:pt x="0" y="507900"/>
                  </a:cubicBezTo>
                  <a:lnTo>
                    <a:pt x="1" y="88702"/>
                  </a:lnTo>
                  <a:cubicBezTo>
                    <a:pt x="1" y="45837"/>
                    <a:pt x="30406" y="10073"/>
                    <a:pt x="70827" y="1802"/>
                  </a:cubicBezTo>
                  <a:lnTo>
                    <a:pt x="88703"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400">
                <a:solidFill>
                  <a:prstClr val="white"/>
                </a:solidFill>
              </a:endParaRPr>
            </a:p>
          </p:txBody>
        </p:sp>
        <p:sp>
          <p:nvSpPr>
            <p:cNvPr id="81" name="Freeform: Shape 34">
              <a:extLst>
                <a:ext uri="{FF2B5EF4-FFF2-40B4-BE49-F238E27FC236}">
                  <a16:creationId xmlns:a16="http://schemas.microsoft.com/office/drawing/2014/main" xmlns="" id="{769FA9F6-ECF8-4209-8EB7-A081FB66EAFA}"/>
                </a:ext>
              </a:extLst>
            </p:cNvPr>
            <p:cNvSpPr/>
            <p:nvPr/>
          </p:nvSpPr>
          <p:spPr>
            <a:xfrm rot="19228210">
              <a:off x="2824184" y="2122365"/>
              <a:ext cx="519819" cy="519819"/>
            </a:xfrm>
            <a:custGeom>
              <a:avLst/>
              <a:gdLst>
                <a:gd name="connsiteX0" fmla="*/ 513764 w 602467"/>
                <a:gd name="connsiteY0" fmla="*/ 0 h 602468"/>
                <a:gd name="connsiteX1" fmla="*/ 531641 w 602467"/>
                <a:gd name="connsiteY1" fmla="*/ 1802 h 602468"/>
                <a:gd name="connsiteX2" fmla="*/ 602467 w 602467"/>
                <a:gd name="connsiteY2" fmla="*/ 88702 h 602468"/>
                <a:gd name="connsiteX3" fmla="*/ 602467 w 602467"/>
                <a:gd name="connsiteY3" fmla="*/ 507901 h 602468"/>
                <a:gd name="connsiteX4" fmla="*/ 576486 w 602467"/>
                <a:gd name="connsiteY4" fmla="*/ 570622 h 602468"/>
                <a:gd name="connsiteX5" fmla="*/ 572983 w 602467"/>
                <a:gd name="connsiteY5" fmla="*/ 572984 h 602468"/>
                <a:gd name="connsiteX6" fmla="*/ 570622 w 602467"/>
                <a:gd name="connsiteY6" fmla="*/ 576487 h 602468"/>
                <a:gd name="connsiteX7" fmla="*/ 507900 w 602467"/>
                <a:gd name="connsiteY7" fmla="*/ 602468 h 602468"/>
                <a:gd name="connsiteX8" fmla="*/ 88702 w 602467"/>
                <a:gd name="connsiteY8" fmla="*/ 602467 h 602468"/>
                <a:gd name="connsiteX9" fmla="*/ 1802 w 602467"/>
                <a:gd name="connsiteY9" fmla="*/ 531641 h 602468"/>
                <a:gd name="connsiteX10" fmla="*/ 0 w 602467"/>
                <a:gd name="connsiteY10" fmla="*/ 513765 h 602468"/>
                <a:gd name="connsiteX11" fmla="*/ 6970 w 602467"/>
                <a:gd name="connsiteY11" fmla="*/ 479238 h 602468"/>
                <a:gd name="connsiteX12" fmla="*/ 88702 w 602467"/>
                <a:gd name="connsiteY12" fmla="*/ 425063 h 602468"/>
                <a:gd name="connsiteX13" fmla="*/ 277586 w 602467"/>
                <a:gd name="connsiteY13" fmla="*/ 425063 h 602468"/>
                <a:gd name="connsiteX14" fmla="*/ 69388 w 602467"/>
                <a:gd name="connsiteY14" fmla="*/ 216865 h 602468"/>
                <a:gd name="connsiteX15" fmla="*/ 144647 w 602467"/>
                <a:gd name="connsiteY15" fmla="*/ 175961 h 602468"/>
                <a:gd name="connsiteX16" fmla="*/ 232986 w 602467"/>
                <a:gd name="connsiteY16" fmla="*/ 102977 h 602468"/>
                <a:gd name="connsiteX17" fmla="*/ 250438 w 602467"/>
                <a:gd name="connsiteY17" fmla="*/ 81798 h 602468"/>
                <a:gd name="connsiteX18" fmla="*/ 425063 w 602467"/>
                <a:gd name="connsiteY18" fmla="*/ 256423 h 602468"/>
                <a:gd name="connsiteX19" fmla="*/ 425063 w 602467"/>
                <a:gd name="connsiteY19" fmla="*/ 88702 h 602468"/>
                <a:gd name="connsiteX20" fmla="*/ 479238 w 602467"/>
                <a:gd name="connsiteY20" fmla="*/ 6971 h 602468"/>
                <a:gd name="connsiteX21" fmla="*/ 513764 w 602467"/>
                <a:gd name="connsiteY21" fmla="*/ 0 h 60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02467" h="602468">
                  <a:moveTo>
                    <a:pt x="513764" y="0"/>
                  </a:moveTo>
                  <a:lnTo>
                    <a:pt x="531641" y="1802"/>
                  </a:lnTo>
                  <a:cubicBezTo>
                    <a:pt x="572061" y="10073"/>
                    <a:pt x="602467" y="45837"/>
                    <a:pt x="602467" y="88702"/>
                  </a:cubicBezTo>
                  <a:lnTo>
                    <a:pt x="602467" y="507901"/>
                  </a:lnTo>
                  <a:cubicBezTo>
                    <a:pt x="602467" y="532395"/>
                    <a:pt x="592538" y="554570"/>
                    <a:pt x="576486" y="570622"/>
                  </a:cubicBezTo>
                  <a:lnTo>
                    <a:pt x="572983" y="572984"/>
                  </a:lnTo>
                  <a:lnTo>
                    <a:pt x="570622" y="576487"/>
                  </a:lnTo>
                  <a:cubicBezTo>
                    <a:pt x="554569" y="592539"/>
                    <a:pt x="532394" y="602468"/>
                    <a:pt x="507900" y="602468"/>
                  </a:cubicBezTo>
                  <a:lnTo>
                    <a:pt x="88702" y="602467"/>
                  </a:lnTo>
                  <a:cubicBezTo>
                    <a:pt x="45837" y="602467"/>
                    <a:pt x="10073" y="572061"/>
                    <a:pt x="1802" y="531641"/>
                  </a:cubicBezTo>
                  <a:lnTo>
                    <a:pt x="0" y="513765"/>
                  </a:lnTo>
                  <a:lnTo>
                    <a:pt x="6970" y="479238"/>
                  </a:lnTo>
                  <a:cubicBezTo>
                    <a:pt x="20436" y="447402"/>
                    <a:pt x="51960" y="425063"/>
                    <a:pt x="88702" y="425063"/>
                  </a:cubicBezTo>
                  <a:lnTo>
                    <a:pt x="277586" y="425063"/>
                  </a:lnTo>
                  <a:lnTo>
                    <a:pt x="69388" y="216865"/>
                  </a:lnTo>
                  <a:lnTo>
                    <a:pt x="144647" y="175961"/>
                  </a:lnTo>
                  <a:cubicBezTo>
                    <a:pt x="176402" y="154479"/>
                    <a:pt x="205982" y="130018"/>
                    <a:pt x="232986" y="102977"/>
                  </a:cubicBezTo>
                  <a:lnTo>
                    <a:pt x="250438" y="81798"/>
                  </a:lnTo>
                  <a:lnTo>
                    <a:pt x="425063" y="256423"/>
                  </a:lnTo>
                  <a:lnTo>
                    <a:pt x="425063" y="88702"/>
                  </a:lnTo>
                  <a:cubicBezTo>
                    <a:pt x="425063" y="51960"/>
                    <a:pt x="447402" y="20436"/>
                    <a:pt x="479238" y="6971"/>
                  </a:cubicBezTo>
                  <a:lnTo>
                    <a:pt x="513764" y="0"/>
                  </a:lnTo>
                  <a:close/>
                </a:path>
              </a:pathLst>
            </a:custGeom>
            <a:solidFill>
              <a:srgbClr val="F484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400">
                <a:solidFill>
                  <a:prstClr val="white"/>
                </a:solidFill>
              </a:endParaRPr>
            </a:p>
          </p:txBody>
        </p:sp>
        <p:sp>
          <p:nvSpPr>
            <p:cNvPr id="82" name="Freeform: Shape 35">
              <a:extLst>
                <a:ext uri="{FF2B5EF4-FFF2-40B4-BE49-F238E27FC236}">
                  <a16:creationId xmlns:a16="http://schemas.microsoft.com/office/drawing/2014/main" xmlns="" id="{7413E8D0-E41E-4EAD-9DFF-8758197E0485}"/>
                </a:ext>
              </a:extLst>
            </p:cNvPr>
            <p:cNvSpPr/>
            <p:nvPr/>
          </p:nvSpPr>
          <p:spPr>
            <a:xfrm>
              <a:off x="3393136" y="1625518"/>
              <a:ext cx="2102652" cy="2102652"/>
            </a:xfrm>
            <a:custGeom>
              <a:avLst/>
              <a:gdLst>
                <a:gd name="connsiteX0" fmla="*/ 1218481 w 2436962"/>
                <a:gd name="connsiteY0" fmla="*/ 0 h 2436962"/>
                <a:gd name="connsiteX1" fmla="*/ 2436962 w 2436962"/>
                <a:gd name="connsiteY1" fmla="*/ 1218481 h 2436962"/>
                <a:gd name="connsiteX2" fmla="*/ 1218481 w 2436962"/>
                <a:gd name="connsiteY2" fmla="*/ 2436962 h 2436962"/>
                <a:gd name="connsiteX3" fmla="*/ 0 w 2436962"/>
                <a:gd name="connsiteY3" fmla="*/ 1218481 h 2436962"/>
                <a:gd name="connsiteX4" fmla="*/ 1218481 w 2436962"/>
                <a:gd name="connsiteY4" fmla="*/ 0 h 243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6962" h="2436962">
                  <a:moveTo>
                    <a:pt x="1218481" y="0"/>
                  </a:moveTo>
                  <a:cubicBezTo>
                    <a:pt x="1891429" y="0"/>
                    <a:pt x="2436962" y="545533"/>
                    <a:pt x="2436962" y="1218481"/>
                  </a:cubicBezTo>
                  <a:cubicBezTo>
                    <a:pt x="2436962" y="1891429"/>
                    <a:pt x="1891429" y="2436962"/>
                    <a:pt x="1218481" y="2436962"/>
                  </a:cubicBezTo>
                  <a:cubicBezTo>
                    <a:pt x="545533" y="2436962"/>
                    <a:pt x="0" y="1891429"/>
                    <a:pt x="0" y="1218481"/>
                  </a:cubicBezTo>
                  <a:cubicBezTo>
                    <a:pt x="0" y="545533"/>
                    <a:pt x="545533" y="0"/>
                    <a:pt x="1218481"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400">
                <a:solidFill>
                  <a:prstClr val="white"/>
                </a:solidFill>
              </a:endParaRPr>
            </a:p>
          </p:txBody>
        </p:sp>
        <p:sp>
          <p:nvSpPr>
            <p:cNvPr id="83" name="Freeform: Shape 36">
              <a:extLst>
                <a:ext uri="{FF2B5EF4-FFF2-40B4-BE49-F238E27FC236}">
                  <a16:creationId xmlns:a16="http://schemas.microsoft.com/office/drawing/2014/main" xmlns="" id="{738874FF-473C-4F7A-A7C1-78FDD20F5038}"/>
                </a:ext>
              </a:extLst>
            </p:cNvPr>
            <p:cNvSpPr/>
            <p:nvPr/>
          </p:nvSpPr>
          <p:spPr>
            <a:xfrm rot="1012753">
              <a:off x="5346844" y="2960573"/>
              <a:ext cx="476604" cy="671732"/>
            </a:xfrm>
            <a:custGeom>
              <a:avLst/>
              <a:gdLst>
                <a:gd name="connsiteX0" fmla="*/ 376618 w 552382"/>
                <a:gd name="connsiteY0" fmla="*/ 406 h 778534"/>
                <a:gd name="connsiteX1" fmla="*/ 433927 w 552382"/>
                <a:gd name="connsiteY1" fmla="*/ 14614 h 778534"/>
                <a:gd name="connsiteX2" fmla="*/ 447842 w 552382"/>
                <a:gd name="connsiteY2" fmla="*/ 25981 h 778534"/>
                <a:gd name="connsiteX3" fmla="*/ 467327 w 552382"/>
                <a:gd name="connsiteY3" fmla="*/ 55323 h 778534"/>
                <a:gd name="connsiteX4" fmla="*/ 447841 w 552382"/>
                <a:gd name="connsiteY4" fmla="*/ 151424 h 778534"/>
                <a:gd name="connsiteX5" fmla="*/ 314281 w 552382"/>
                <a:gd name="connsiteY5" fmla="*/ 284985 h 778534"/>
                <a:gd name="connsiteX6" fmla="*/ 550887 w 552382"/>
                <a:gd name="connsiteY6" fmla="*/ 284985 h 778534"/>
                <a:gd name="connsiteX7" fmla="*/ 540471 w 552382"/>
                <a:gd name="connsiteY7" fmla="*/ 389268 h 778534"/>
                <a:gd name="connsiteX8" fmla="*/ 552382 w 552382"/>
                <a:gd name="connsiteY8" fmla="*/ 508514 h 778534"/>
                <a:gd name="connsiteX9" fmla="*/ 329245 w 552382"/>
                <a:gd name="connsiteY9" fmla="*/ 508514 h 778534"/>
                <a:gd name="connsiteX10" fmla="*/ 447841 w 552382"/>
                <a:gd name="connsiteY10" fmla="*/ 627110 h 778534"/>
                <a:gd name="connsiteX11" fmla="*/ 467327 w 552382"/>
                <a:gd name="connsiteY11" fmla="*/ 723211 h 778534"/>
                <a:gd name="connsiteX12" fmla="*/ 447842 w 552382"/>
                <a:gd name="connsiteY12" fmla="*/ 752554 h 778534"/>
                <a:gd name="connsiteX13" fmla="*/ 433927 w 552382"/>
                <a:gd name="connsiteY13" fmla="*/ 763920 h 778534"/>
                <a:gd name="connsiteX14" fmla="*/ 322398 w 552382"/>
                <a:gd name="connsiteY14" fmla="*/ 752554 h 778534"/>
                <a:gd name="connsiteX15" fmla="*/ 25980 w 552382"/>
                <a:gd name="connsiteY15" fmla="*/ 456136 h 778534"/>
                <a:gd name="connsiteX16" fmla="*/ 0 w 552382"/>
                <a:gd name="connsiteY16" fmla="*/ 393414 h 778534"/>
                <a:gd name="connsiteX17" fmla="*/ 807 w 552382"/>
                <a:gd name="connsiteY17" fmla="*/ 389267 h 778534"/>
                <a:gd name="connsiteX18" fmla="*/ 0 w 552382"/>
                <a:gd name="connsiteY18" fmla="*/ 385120 h 778534"/>
                <a:gd name="connsiteX19" fmla="*/ 25980 w 552382"/>
                <a:gd name="connsiteY19" fmla="*/ 322398 h 778534"/>
                <a:gd name="connsiteX20" fmla="*/ 322398 w 552382"/>
                <a:gd name="connsiteY20" fmla="*/ 25981 h 778534"/>
                <a:gd name="connsiteX21" fmla="*/ 376618 w 552382"/>
                <a:gd name="connsiteY21" fmla="*/ 406 h 778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52382" h="778534">
                  <a:moveTo>
                    <a:pt x="376618" y="406"/>
                  </a:moveTo>
                  <a:cubicBezTo>
                    <a:pt x="396407" y="-1488"/>
                    <a:pt x="416712" y="3248"/>
                    <a:pt x="433927" y="14614"/>
                  </a:cubicBezTo>
                  <a:lnTo>
                    <a:pt x="447842" y="25981"/>
                  </a:lnTo>
                  <a:lnTo>
                    <a:pt x="467327" y="55323"/>
                  </a:lnTo>
                  <a:cubicBezTo>
                    <a:pt x="480317" y="87357"/>
                    <a:pt x="473822" y="125444"/>
                    <a:pt x="447841" y="151424"/>
                  </a:cubicBezTo>
                  <a:lnTo>
                    <a:pt x="314281" y="284985"/>
                  </a:lnTo>
                  <a:lnTo>
                    <a:pt x="550887" y="284985"/>
                  </a:lnTo>
                  <a:lnTo>
                    <a:pt x="540471" y="389268"/>
                  </a:lnTo>
                  <a:lnTo>
                    <a:pt x="552382" y="508514"/>
                  </a:lnTo>
                  <a:lnTo>
                    <a:pt x="329245" y="508514"/>
                  </a:lnTo>
                  <a:lnTo>
                    <a:pt x="447841" y="627110"/>
                  </a:lnTo>
                  <a:cubicBezTo>
                    <a:pt x="473822" y="653091"/>
                    <a:pt x="480317" y="691178"/>
                    <a:pt x="467327" y="723211"/>
                  </a:cubicBezTo>
                  <a:lnTo>
                    <a:pt x="447842" y="752554"/>
                  </a:lnTo>
                  <a:lnTo>
                    <a:pt x="433927" y="763920"/>
                  </a:lnTo>
                  <a:cubicBezTo>
                    <a:pt x="399497" y="786653"/>
                    <a:pt x="352708" y="782864"/>
                    <a:pt x="322398" y="752554"/>
                  </a:cubicBezTo>
                  <a:lnTo>
                    <a:pt x="25980" y="456136"/>
                  </a:lnTo>
                  <a:cubicBezTo>
                    <a:pt x="8660" y="438816"/>
                    <a:pt x="0" y="416115"/>
                    <a:pt x="0" y="393414"/>
                  </a:cubicBezTo>
                  <a:lnTo>
                    <a:pt x="807" y="389267"/>
                  </a:lnTo>
                  <a:lnTo>
                    <a:pt x="0" y="385120"/>
                  </a:lnTo>
                  <a:cubicBezTo>
                    <a:pt x="0" y="362419"/>
                    <a:pt x="8660" y="339718"/>
                    <a:pt x="25980" y="322398"/>
                  </a:cubicBezTo>
                  <a:lnTo>
                    <a:pt x="322398" y="25981"/>
                  </a:lnTo>
                  <a:cubicBezTo>
                    <a:pt x="337553" y="10826"/>
                    <a:pt x="356828" y="2301"/>
                    <a:pt x="376618" y="406"/>
                  </a:cubicBez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400">
                <a:solidFill>
                  <a:prstClr val="white"/>
                </a:solidFill>
              </a:endParaRPr>
            </a:p>
          </p:txBody>
        </p:sp>
        <p:sp>
          <p:nvSpPr>
            <p:cNvPr id="84" name="Freeform: Shape 37">
              <a:extLst>
                <a:ext uri="{FF2B5EF4-FFF2-40B4-BE49-F238E27FC236}">
                  <a16:creationId xmlns:a16="http://schemas.microsoft.com/office/drawing/2014/main" xmlns="" id="{AAD66114-5F10-47D0-8F75-CDC990FABF0B}"/>
                </a:ext>
              </a:extLst>
            </p:cNvPr>
            <p:cNvSpPr/>
            <p:nvPr/>
          </p:nvSpPr>
          <p:spPr>
            <a:xfrm rot="20886575">
              <a:off x="3068471" y="2909270"/>
              <a:ext cx="463950" cy="671732"/>
            </a:xfrm>
            <a:custGeom>
              <a:avLst/>
              <a:gdLst>
                <a:gd name="connsiteX0" fmla="*/ 161097 w 537715"/>
                <a:gd name="connsiteY0" fmla="*/ 406 h 778534"/>
                <a:gd name="connsiteX1" fmla="*/ 215316 w 537715"/>
                <a:gd name="connsiteY1" fmla="*/ 25981 h 778534"/>
                <a:gd name="connsiteX2" fmla="*/ 511735 w 537715"/>
                <a:gd name="connsiteY2" fmla="*/ 322398 h 778534"/>
                <a:gd name="connsiteX3" fmla="*/ 537715 w 537715"/>
                <a:gd name="connsiteY3" fmla="*/ 385121 h 778534"/>
                <a:gd name="connsiteX4" fmla="*/ 536908 w 537715"/>
                <a:gd name="connsiteY4" fmla="*/ 389267 h 778534"/>
                <a:gd name="connsiteX5" fmla="*/ 537715 w 537715"/>
                <a:gd name="connsiteY5" fmla="*/ 393415 h 778534"/>
                <a:gd name="connsiteX6" fmla="*/ 511735 w 537715"/>
                <a:gd name="connsiteY6" fmla="*/ 456136 h 778534"/>
                <a:gd name="connsiteX7" fmla="*/ 215316 w 537715"/>
                <a:gd name="connsiteY7" fmla="*/ 752554 h 778534"/>
                <a:gd name="connsiteX8" fmla="*/ 103787 w 537715"/>
                <a:gd name="connsiteY8" fmla="*/ 763920 h 778534"/>
                <a:gd name="connsiteX9" fmla="*/ 89873 w 537715"/>
                <a:gd name="connsiteY9" fmla="*/ 752554 h 778534"/>
                <a:gd name="connsiteX10" fmla="*/ 70388 w 537715"/>
                <a:gd name="connsiteY10" fmla="*/ 723211 h 778534"/>
                <a:gd name="connsiteX11" fmla="*/ 89873 w 537715"/>
                <a:gd name="connsiteY11" fmla="*/ 627110 h 778534"/>
                <a:gd name="connsiteX12" fmla="*/ 223434 w 537715"/>
                <a:gd name="connsiteY12" fmla="*/ 493549 h 778534"/>
                <a:gd name="connsiteX13" fmla="*/ 1495 w 537715"/>
                <a:gd name="connsiteY13" fmla="*/ 493549 h 778534"/>
                <a:gd name="connsiteX14" fmla="*/ 11910 w 537715"/>
                <a:gd name="connsiteY14" fmla="*/ 389267 h 778534"/>
                <a:gd name="connsiteX15" fmla="*/ 0 w 537715"/>
                <a:gd name="connsiteY15" fmla="*/ 270021 h 778534"/>
                <a:gd name="connsiteX16" fmla="*/ 208470 w 537715"/>
                <a:gd name="connsiteY16" fmla="*/ 270021 h 778534"/>
                <a:gd name="connsiteX17" fmla="*/ 89873 w 537715"/>
                <a:gd name="connsiteY17" fmla="*/ 151424 h 778534"/>
                <a:gd name="connsiteX18" fmla="*/ 70388 w 537715"/>
                <a:gd name="connsiteY18" fmla="*/ 55323 h 778534"/>
                <a:gd name="connsiteX19" fmla="*/ 89873 w 537715"/>
                <a:gd name="connsiteY19" fmla="*/ 25981 h 778534"/>
                <a:gd name="connsiteX20" fmla="*/ 103787 w 537715"/>
                <a:gd name="connsiteY20" fmla="*/ 14614 h 778534"/>
                <a:gd name="connsiteX21" fmla="*/ 161097 w 537715"/>
                <a:gd name="connsiteY21" fmla="*/ 406 h 778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37715" h="778534">
                  <a:moveTo>
                    <a:pt x="161097" y="406"/>
                  </a:moveTo>
                  <a:cubicBezTo>
                    <a:pt x="180887" y="2301"/>
                    <a:pt x="200161" y="10826"/>
                    <a:pt x="215316" y="25981"/>
                  </a:cubicBezTo>
                  <a:lnTo>
                    <a:pt x="511735" y="322398"/>
                  </a:lnTo>
                  <a:cubicBezTo>
                    <a:pt x="529055" y="339718"/>
                    <a:pt x="537715" y="362420"/>
                    <a:pt x="537715" y="385121"/>
                  </a:cubicBezTo>
                  <a:lnTo>
                    <a:pt x="536908" y="389267"/>
                  </a:lnTo>
                  <a:lnTo>
                    <a:pt x="537715" y="393415"/>
                  </a:lnTo>
                  <a:cubicBezTo>
                    <a:pt x="537715" y="416116"/>
                    <a:pt x="529055" y="438816"/>
                    <a:pt x="511735" y="456136"/>
                  </a:cubicBezTo>
                  <a:lnTo>
                    <a:pt x="215316" y="752554"/>
                  </a:lnTo>
                  <a:cubicBezTo>
                    <a:pt x="185006" y="782864"/>
                    <a:pt x="138218" y="786653"/>
                    <a:pt x="103787" y="763920"/>
                  </a:cubicBezTo>
                  <a:lnTo>
                    <a:pt x="89873" y="752554"/>
                  </a:lnTo>
                  <a:lnTo>
                    <a:pt x="70388" y="723211"/>
                  </a:lnTo>
                  <a:cubicBezTo>
                    <a:pt x="57398" y="691178"/>
                    <a:pt x="63893" y="653091"/>
                    <a:pt x="89873" y="627110"/>
                  </a:cubicBezTo>
                  <a:lnTo>
                    <a:pt x="223434" y="493549"/>
                  </a:lnTo>
                  <a:lnTo>
                    <a:pt x="1495" y="493549"/>
                  </a:lnTo>
                  <a:lnTo>
                    <a:pt x="11910" y="389267"/>
                  </a:lnTo>
                  <a:lnTo>
                    <a:pt x="0" y="270021"/>
                  </a:lnTo>
                  <a:lnTo>
                    <a:pt x="208470" y="270021"/>
                  </a:lnTo>
                  <a:lnTo>
                    <a:pt x="89873" y="151424"/>
                  </a:lnTo>
                  <a:cubicBezTo>
                    <a:pt x="63893" y="125444"/>
                    <a:pt x="57398" y="87357"/>
                    <a:pt x="70388" y="55323"/>
                  </a:cubicBezTo>
                  <a:lnTo>
                    <a:pt x="89873" y="25981"/>
                  </a:lnTo>
                  <a:lnTo>
                    <a:pt x="103787" y="14614"/>
                  </a:lnTo>
                  <a:cubicBezTo>
                    <a:pt x="121003" y="3248"/>
                    <a:pt x="141307" y="-1488"/>
                    <a:pt x="161097" y="406"/>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400">
                <a:solidFill>
                  <a:prstClr val="white"/>
                </a:solidFill>
              </a:endParaRPr>
            </a:p>
          </p:txBody>
        </p:sp>
        <p:sp>
          <p:nvSpPr>
            <p:cNvPr id="85" name="Freeform: Shape 38">
              <a:extLst>
                <a:ext uri="{FF2B5EF4-FFF2-40B4-BE49-F238E27FC236}">
                  <a16:creationId xmlns:a16="http://schemas.microsoft.com/office/drawing/2014/main" xmlns="" id="{9FBB81A5-C716-4EDC-8178-3E6DA06DAA61}"/>
                </a:ext>
              </a:extLst>
            </p:cNvPr>
            <p:cNvSpPr/>
            <p:nvPr/>
          </p:nvSpPr>
          <p:spPr>
            <a:xfrm>
              <a:off x="3457037" y="3626737"/>
              <a:ext cx="519819" cy="519819"/>
            </a:xfrm>
            <a:custGeom>
              <a:avLst/>
              <a:gdLst>
                <a:gd name="connsiteX0" fmla="*/ 88702 w 602467"/>
                <a:gd name="connsiteY0" fmla="*/ 0 h 602467"/>
                <a:gd name="connsiteX1" fmla="*/ 507900 w 602467"/>
                <a:gd name="connsiteY1" fmla="*/ 0 h 602467"/>
                <a:gd name="connsiteX2" fmla="*/ 570622 w 602467"/>
                <a:gd name="connsiteY2" fmla="*/ 25981 h 602467"/>
                <a:gd name="connsiteX3" fmla="*/ 572984 w 602467"/>
                <a:gd name="connsiteY3" fmla="*/ 29484 h 602467"/>
                <a:gd name="connsiteX4" fmla="*/ 576487 w 602467"/>
                <a:gd name="connsiteY4" fmla="*/ 31845 h 602467"/>
                <a:gd name="connsiteX5" fmla="*/ 602467 w 602467"/>
                <a:gd name="connsiteY5" fmla="*/ 94567 h 602467"/>
                <a:gd name="connsiteX6" fmla="*/ 602467 w 602467"/>
                <a:gd name="connsiteY6" fmla="*/ 513765 h 602467"/>
                <a:gd name="connsiteX7" fmla="*/ 531641 w 602467"/>
                <a:gd name="connsiteY7" fmla="*/ 600665 h 602467"/>
                <a:gd name="connsiteX8" fmla="*/ 513764 w 602467"/>
                <a:gd name="connsiteY8" fmla="*/ 602467 h 602467"/>
                <a:gd name="connsiteX9" fmla="*/ 479238 w 602467"/>
                <a:gd name="connsiteY9" fmla="*/ 595497 h 602467"/>
                <a:gd name="connsiteX10" fmla="*/ 425063 w 602467"/>
                <a:gd name="connsiteY10" fmla="*/ 513765 h 602467"/>
                <a:gd name="connsiteX11" fmla="*/ 425063 w 602467"/>
                <a:gd name="connsiteY11" fmla="*/ 324881 h 602467"/>
                <a:gd name="connsiteX12" fmla="*/ 287463 w 602467"/>
                <a:gd name="connsiteY12" fmla="*/ 462482 h 602467"/>
                <a:gd name="connsiteX13" fmla="*/ 232988 w 602467"/>
                <a:gd name="connsiteY13" fmla="*/ 396458 h 602467"/>
                <a:gd name="connsiteX14" fmla="*/ 144649 w 602467"/>
                <a:gd name="connsiteY14" fmla="*/ 323571 h 602467"/>
                <a:gd name="connsiteX15" fmla="*/ 122356 w 602467"/>
                <a:gd name="connsiteY15" fmla="*/ 311471 h 602467"/>
                <a:gd name="connsiteX16" fmla="*/ 256423 w 602467"/>
                <a:gd name="connsiteY16" fmla="*/ 177404 h 602467"/>
                <a:gd name="connsiteX17" fmla="*/ 88702 w 602467"/>
                <a:gd name="connsiteY17" fmla="*/ 177404 h 602467"/>
                <a:gd name="connsiteX18" fmla="*/ 6970 w 602467"/>
                <a:gd name="connsiteY18" fmla="*/ 123229 h 602467"/>
                <a:gd name="connsiteX19" fmla="*/ 0 w 602467"/>
                <a:gd name="connsiteY19" fmla="*/ 88703 h 602467"/>
                <a:gd name="connsiteX20" fmla="*/ 1802 w 602467"/>
                <a:gd name="connsiteY20" fmla="*/ 70826 h 602467"/>
                <a:gd name="connsiteX21" fmla="*/ 88702 w 602467"/>
                <a:gd name="connsiteY21" fmla="*/ 0 h 60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02467" h="602467">
                  <a:moveTo>
                    <a:pt x="88702" y="0"/>
                  </a:moveTo>
                  <a:lnTo>
                    <a:pt x="507900" y="0"/>
                  </a:lnTo>
                  <a:cubicBezTo>
                    <a:pt x="532394" y="0"/>
                    <a:pt x="554570" y="9929"/>
                    <a:pt x="570622" y="25981"/>
                  </a:cubicBezTo>
                  <a:lnTo>
                    <a:pt x="572984" y="29484"/>
                  </a:lnTo>
                  <a:lnTo>
                    <a:pt x="576487" y="31845"/>
                  </a:lnTo>
                  <a:cubicBezTo>
                    <a:pt x="592539" y="47898"/>
                    <a:pt x="602467" y="70073"/>
                    <a:pt x="602467" y="94567"/>
                  </a:cubicBezTo>
                  <a:lnTo>
                    <a:pt x="602467" y="513765"/>
                  </a:lnTo>
                  <a:cubicBezTo>
                    <a:pt x="602467" y="556630"/>
                    <a:pt x="572061" y="592394"/>
                    <a:pt x="531641" y="600665"/>
                  </a:cubicBezTo>
                  <a:lnTo>
                    <a:pt x="513764" y="602467"/>
                  </a:lnTo>
                  <a:lnTo>
                    <a:pt x="479238" y="595497"/>
                  </a:lnTo>
                  <a:cubicBezTo>
                    <a:pt x="447402" y="582031"/>
                    <a:pt x="425063" y="550507"/>
                    <a:pt x="425063" y="513765"/>
                  </a:cubicBezTo>
                  <a:lnTo>
                    <a:pt x="425063" y="324881"/>
                  </a:lnTo>
                  <a:lnTo>
                    <a:pt x="287463" y="462482"/>
                  </a:lnTo>
                  <a:lnTo>
                    <a:pt x="232988" y="396458"/>
                  </a:lnTo>
                  <a:cubicBezTo>
                    <a:pt x="205984" y="369454"/>
                    <a:pt x="176404" y="345025"/>
                    <a:pt x="144649" y="323571"/>
                  </a:cubicBezTo>
                  <a:lnTo>
                    <a:pt x="122356" y="311471"/>
                  </a:lnTo>
                  <a:lnTo>
                    <a:pt x="256423" y="177404"/>
                  </a:lnTo>
                  <a:lnTo>
                    <a:pt x="88702" y="177404"/>
                  </a:lnTo>
                  <a:cubicBezTo>
                    <a:pt x="51960" y="177404"/>
                    <a:pt x="20436" y="155065"/>
                    <a:pt x="6970" y="123229"/>
                  </a:cubicBezTo>
                  <a:lnTo>
                    <a:pt x="0" y="88703"/>
                  </a:lnTo>
                  <a:lnTo>
                    <a:pt x="1802" y="70826"/>
                  </a:lnTo>
                  <a:cubicBezTo>
                    <a:pt x="10073" y="30406"/>
                    <a:pt x="45837" y="0"/>
                    <a:pt x="88702" y="0"/>
                  </a:cubicBez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400">
                <a:solidFill>
                  <a:prstClr val="white"/>
                </a:solidFill>
              </a:endParaRPr>
            </a:p>
          </p:txBody>
        </p:sp>
        <p:sp>
          <p:nvSpPr>
            <p:cNvPr id="86" name="Freeform: Shape 39">
              <a:extLst>
                <a:ext uri="{FF2B5EF4-FFF2-40B4-BE49-F238E27FC236}">
                  <a16:creationId xmlns:a16="http://schemas.microsoft.com/office/drawing/2014/main" xmlns="" id="{4DB3D701-A570-42DE-BAF6-030598607713}"/>
                </a:ext>
              </a:extLst>
            </p:cNvPr>
            <p:cNvSpPr/>
            <p:nvPr/>
          </p:nvSpPr>
          <p:spPr>
            <a:xfrm>
              <a:off x="4893028" y="3669370"/>
              <a:ext cx="519819" cy="519819"/>
            </a:xfrm>
            <a:custGeom>
              <a:avLst/>
              <a:gdLst>
                <a:gd name="connsiteX0" fmla="*/ 94567 w 602467"/>
                <a:gd name="connsiteY0" fmla="*/ 0 h 602467"/>
                <a:gd name="connsiteX1" fmla="*/ 513765 w 602467"/>
                <a:gd name="connsiteY1" fmla="*/ 0 h 602467"/>
                <a:gd name="connsiteX2" fmla="*/ 600665 w 602467"/>
                <a:gd name="connsiteY2" fmla="*/ 70826 h 602467"/>
                <a:gd name="connsiteX3" fmla="*/ 602467 w 602467"/>
                <a:gd name="connsiteY3" fmla="*/ 88703 h 602467"/>
                <a:gd name="connsiteX4" fmla="*/ 595496 w 602467"/>
                <a:gd name="connsiteY4" fmla="*/ 123229 h 602467"/>
                <a:gd name="connsiteX5" fmla="*/ 513765 w 602467"/>
                <a:gd name="connsiteY5" fmla="*/ 177404 h 602467"/>
                <a:gd name="connsiteX6" fmla="*/ 324881 w 602467"/>
                <a:gd name="connsiteY6" fmla="*/ 177404 h 602467"/>
                <a:gd name="connsiteX7" fmla="*/ 470732 w 602467"/>
                <a:gd name="connsiteY7" fmla="*/ 323255 h 602467"/>
                <a:gd name="connsiteX8" fmla="*/ 470150 w 602467"/>
                <a:gd name="connsiteY8" fmla="*/ 323570 h 602467"/>
                <a:gd name="connsiteX9" fmla="*/ 381811 w 602467"/>
                <a:gd name="connsiteY9" fmla="*/ 396457 h 602467"/>
                <a:gd name="connsiteX10" fmla="*/ 312194 w 602467"/>
                <a:gd name="connsiteY10" fmla="*/ 480834 h 602467"/>
                <a:gd name="connsiteX11" fmla="*/ 177404 w 602467"/>
                <a:gd name="connsiteY11" fmla="*/ 346044 h 602467"/>
                <a:gd name="connsiteX12" fmla="*/ 177404 w 602467"/>
                <a:gd name="connsiteY12" fmla="*/ 513765 h 602467"/>
                <a:gd name="connsiteX13" fmla="*/ 123228 w 602467"/>
                <a:gd name="connsiteY13" fmla="*/ 595497 h 602467"/>
                <a:gd name="connsiteX14" fmla="*/ 88702 w 602467"/>
                <a:gd name="connsiteY14" fmla="*/ 602467 h 602467"/>
                <a:gd name="connsiteX15" fmla="*/ 70826 w 602467"/>
                <a:gd name="connsiteY15" fmla="*/ 600665 h 602467"/>
                <a:gd name="connsiteX16" fmla="*/ 0 w 602467"/>
                <a:gd name="connsiteY16" fmla="*/ 513765 h 602467"/>
                <a:gd name="connsiteX17" fmla="*/ 0 w 602467"/>
                <a:gd name="connsiteY17" fmla="*/ 94567 h 602467"/>
                <a:gd name="connsiteX18" fmla="*/ 25980 w 602467"/>
                <a:gd name="connsiteY18" fmla="*/ 31845 h 602467"/>
                <a:gd name="connsiteX19" fmla="*/ 29483 w 602467"/>
                <a:gd name="connsiteY19" fmla="*/ 29483 h 602467"/>
                <a:gd name="connsiteX20" fmla="*/ 31845 w 602467"/>
                <a:gd name="connsiteY20" fmla="*/ 25980 h 602467"/>
                <a:gd name="connsiteX21" fmla="*/ 94567 w 602467"/>
                <a:gd name="connsiteY21" fmla="*/ 0 h 60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02467" h="602467">
                  <a:moveTo>
                    <a:pt x="94567" y="0"/>
                  </a:moveTo>
                  <a:lnTo>
                    <a:pt x="513765" y="0"/>
                  </a:lnTo>
                  <a:cubicBezTo>
                    <a:pt x="556630" y="0"/>
                    <a:pt x="592394" y="30406"/>
                    <a:pt x="600665" y="70826"/>
                  </a:cubicBezTo>
                  <a:lnTo>
                    <a:pt x="602467" y="88703"/>
                  </a:lnTo>
                  <a:lnTo>
                    <a:pt x="595496" y="123229"/>
                  </a:lnTo>
                  <a:cubicBezTo>
                    <a:pt x="582031" y="155065"/>
                    <a:pt x="550507" y="177404"/>
                    <a:pt x="513765" y="177404"/>
                  </a:cubicBezTo>
                  <a:lnTo>
                    <a:pt x="324881" y="177404"/>
                  </a:lnTo>
                  <a:lnTo>
                    <a:pt x="470732" y="323255"/>
                  </a:lnTo>
                  <a:lnTo>
                    <a:pt x="470150" y="323570"/>
                  </a:lnTo>
                  <a:cubicBezTo>
                    <a:pt x="438395" y="345024"/>
                    <a:pt x="408816" y="369453"/>
                    <a:pt x="381811" y="396457"/>
                  </a:cubicBezTo>
                  <a:lnTo>
                    <a:pt x="312194" y="480834"/>
                  </a:lnTo>
                  <a:lnTo>
                    <a:pt x="177404" y="346044"/>
                  </a:lnTo>
                  <a:lnTo>
                    <a:pt x="177404" y="513765"/>
                  </a:lnTo>
                  <a:cubicBezTo>
                    <a:pt x="177404" y="550507"/>
                    <a:pt x="155065" y="582031"/>
                    <a:pt x="123228" y="595497"/>
                  </a:cubicBezTo>
                  <a:lnTo>
                    <a:pt x="88702" y="602467"/>
                  </a:lnTo>
                  <a:lnTo>
                    <a:pt x="70826" y="600665"/>
                  </a:lnTo>
                  <a:cubicBezTo>
                    <a:pt x="30405" y="592394"/>
                    <a:pt x="0" y="556630"/>
                    <a:pt x="0" y="513765"/>
                  </a:cubicBezTo>
                  <a:lnTo>
                    <a:pt x="0" y="94567"/>
                  </a:lnTo>
                  <a:cubicBezTo>
                    <a:pt x="0" y="70073"/>
                    <a:pt x="9928" y="47897"/>
                    <a:pt x="25980" y="31845"/>
                  </a:cubicBezTo>
                  <a:lnTo>
                    <a:pt x="29483" y="29483"/>
                  </a:lnTo>
                  <a:lnTo>
                    <a:pt x="31845" y="25980"/>
                  </a:lnTo>
                  <a:cubicBezTo>
                    <a:pt x="47897" y="9928"/>
                    <a:pt x="70072" y="0"/>
                    <a:pt x="94567"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0"/>
              <a:endParaRPr lang="en-US" sz="2400">
                <a:solidFill>
                  <a:prstClr val="white"/>
                </a:solidFill>
              </a:endParaRPr>
            </a:p>
          </p:txBody>
        </p:sp>
        <p:sp>
          <p:nvSpPr>
            <p:cNvPr id="87" name="Freeform: Shape 40">
              <a:extLst>
                <a:ext uri="{FF2B5EF4-FFF2-40B4-BE49-F238E27FC236}">
                  <a16:creationId xmlns:a16="http://schemas.microsoft.com/office/drawing/2014/main" xmlns="" id="{E1EBEC17-F250-4F29-9BDA-7DD0201C3612}"/>
                </a:ext>
              </a:extLst>
            </p:cNvPr>
            <p:cNvSpPr/>
            <p:nvPr/>
          </p:nvSpPr>
          <p:spPr>
            <a:xfrm>
              <a:off x="4108593" y="3728169"/>
              <a:ext cx="671732" cy="429752"/>
            </a:xfrm>
            <a:custGeom>
              <a:avLst/>
              <a:gdLst>
                <a:gd name="connsiteX0" fmla="*/ 385121 w 778534"/>
                <a:gd name="connsiteY0" fmla="*/ 0 h 498080"/>
                <a:gd name="connsiteX1" fmla="*/ 389268 w 778534"/>
                <a:gd name="connsiteY1" fmla="*/ 807 h 498080"/>
                <a:gd name="connsiteX2" fmla="*/ 393415 w 778534"/>
                <a:gd name="connsiteY2" fmla="*/ 0 h 498080"/>
                <a:gd name="connsiteX3" fmla="*/ 456137 w 778534"/>
                <a:gd name="connsiteY3" fmla="*/ 25980 h 498080"/>
                <a:gd name="connsiteX4" fmla="*/ 752554 w 778534"/>
                <a:gd name="connsiteY4" fmla="*/ 322398 h 498080"/>
                <a:gd name="connsiteX5" fmla="*/ 763921 w 778534"/>
                <a:gd name="connsiteY5" fmla="*/ 433928 h 498080"/>
                <a:gd name="connsiteX6" fmla="*/ 752554 w 778534"/>
                <a:gd name="connsiteY6" fmla="*/ 447842 h 498080"/>
                <a:gd name="connsiteX7" fmla="*/ 723211 w 778534"/>
                <a:gd name="connsiteY7" fmla="*/ 467327 h 498080"/>
                <a:gd name="connsiteX8" fmla="*/ 627111 w 778534"/>
                <a:gd name="connsiteY8" fmla="*/ 447842 h 498080"/>
                <a:gd name="connsiteX9" fmla="*/ 493550 w 778534"/>
                <a:gd name="connsiteY9" fmla="*/ 314281 h 498080"/>
                <a:gd name="connsiteX10" fmla="*/ 493550 w 778534"/>
                <a:gd name="connsiteY10" fmla="*/ 494769 h 498080"/>
                <a:gd name="connsiteX11" fmla="*/ 394830 w 778534"/>
                <a:gd name="connsiteY11" fmla="*/ 484909 h 498080"/>
                <a:gd name="connsiteX12" fmla="*/ 273414 w 778534"/>
                <a:gd name="connsiteY12" fmla="*/ 497036 h 498080"/>
                <a:gd name="connsiteX13" fmla="*/ 270021 w 778534"/>
                <a:gd name="connsiteY13" fmla="*/ 498080 h 498080"/>
                <a:gd name="connsiteX14" fmla="*/ 270021 w 778534"/>
                <a:gd name="connsiteY14" fmla="*/ 329245 h 498080"/>
                <a:gd name="connsiteX15" fmla="*/ 151425 w 778534"/>
                <a:gd name="connsiteY15" fmla="*/ 447842 h 498080"/>
                <a:gd name="connsiteX16" fmla="*/ 55324 w 778534"/>
                <a:gd name="connsiteY16" fmla="*/ 467327 h 498080"/>
                <a:gd name="connsiteX17" fmla="*/ 25981 w 778534"/>
                <a:gd name="connsiteY17" fmla="*/ 447842 h 498080"/>
                <a:gd name="connsiteX18" fmla="*/ 14615 w 778534"/>
                <a:gd name="connsiteY18" fmla="*/ 433928 h 498080"/>
                <a:gd name="connsiteX19" fmla="*/ 25981 w 778534"/>
                <a:gd name="connsiteY19" fmla="*/ 322398 h 498080"/>
                <a:gd name="connsiteX20" fmla="*/ 322399 w 778534"/>
                <a:gd name="connsiteY20" fmla="*/ 25980 h 498080"/>
                <a:gd name="connsiteX21" fmla="*/ 385121 w 778534"/>
                <a:gd name="connsiteY21" fmla="*/ 0 h 49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78534" h="498080">
                  <a:moveTo>
                    <a:pt x="385121" y="0"/>
                  </a:moveTo>
                  <a:lnTo>
                    <a:pt x="389268" y="807"/>
                  </a:lnTo>
                  <a:lnTo>
                    <a:pt x="393415" y="0"/>
                  </a:lnTo>
                  <a:cubicBezTo>
                    <a:pt x="416116" y="0"/>
                    <a:pt x="438817" y="8660"/>
                    <a:pt x="456137" y="25980"/>
                  </a:cubicBezTo>
                  <a:lnTo>
                    <a:pt x="752554" y="322398"/>
                  </a:lnTo>
                  <a:cubicBezTo>
                    <a:pt x="782864" y="352709"/>
                    <a:pt x="786653" y="399497"/>
                    <a:pt x="763921" y="433928"/>
                  </a:cubicBezTo>
                  <a:lnTo>
                    <a:pt x="752554" y="447842"/>
                  </a:lnTo>
                  <a:lnTo>
                    <a:pt x="723211" y="467327"/>
                  </a:lnTo>
                  <a:cubicBezTo>
                    <a:pt x="691178" y="480317"/>
                    <a:pt x="653091" y="473822"/>
                    <a:pt x="627111" y="447842"/>
                  </a:cubicBezTo>
                  <a:lnTo>
                    <a:pt x="493550" y="314281"/>
                  </a:lnTo>
                  <a:lnTo>
                    <a:pt x="493550" y="494769"/>
                  </a:lnTo>
                  <a:lnTo>
                    <a:pt x="394830" y="484909"/>
                  </a:lnTo>
                  <a:cubicBezTo>
                    <a:pt x="353239" y="484909"/>
                    <a:pt x="312633" y="489085"/>
                    <a:pt x="273414" y="497036"/>
                  </a:cubicBezTo>
                  <a:lnTo>
                    <a:pt x="270021" y="498080"/>
                  </a:lnTo>
                  <a:lnTo>
                    <a:pt x="270021" y="329245"/>
                  </a:lnTo>
                  <a:lnTo>
                    <a:pt x="151425" y="447842"/>
                  </a:lnTo>
                  <a:cubicBezTo>
                    <a:pt x="125444" y="473822"/>
                    <a:pt x="87357" y="480317"/>
                    <a:pt x="55324" y="467327"/>
                  </a:cubicBezTo>
                  <a:lnTo>
                    <a:pt x="25981" y="447842"/>
                  </a:lnTo>
                  <a:lnTo>
                    <a:pt x="14615" y="433928"/>
                  </a:lnTo>
                  <a:cubicBezTo>
                    <a:pt x="-8118" y="399497"/>
                    <a:pt x="-4329" y="352709"/>
                    <a:pt x="25981" y="322398"/>
                  </a:cubicBezTo>
                  <a:lnTo>
                    <a:pt x="322399" y="25980"/>
                  </a:lnTo>
                  <a:cubicBezTo>
                    <a:pt x="339719" y="8660"/>
                    <a:pt x="362420" y="0"/>
                    <a:pt x="385121" y="0"/>
                  </a:cubicBezTo>
                  <a:close/>
                </a:path>
              </a:pathLst>
            </a:cu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400">
                <a:solidFill>
                  <a:prstClr val="white"/>
                </a:solidFill>
              </a:endParaRPr>
            </a:p>
          </p:txBody>
        </p:sp>
        <p:sp>
          <p:nvSpPr>
            <p:cNvPr id="88" name="Oval 5">
              <a:extLst>
                <a:ext uri="{FF2B5EF4-FFF2-40B4-BE49-F238E27FC236}">
                  <a16:creationId xmlns:a16="http://schemas.microsoft.com/office/drawing/2014/main" xmlns="" id="{4E492E98-AA53-42B8-9744-5421E3927F2C}"/>
                </a:ext>
              </a:extLst>
            </p:cNvPr>
            <p:cNvSpPr>
              <a:spLocks noChangeArrowheads="1"/>
            </p:cNvSpPr>
            <p:nvPr/>
          </p:nvSpPr>
          <p:spPr bwMode="auto">
            <a:xfrm>
              <a:off x="2410369" y="803418"/>
              <a:ext cx="1039619" cy="1030031"/>
            </a:xfrm>
            <a:prstGeom prst="ellipse">
              <a:avLst/>
            </a:prstGeom>
            <a:solidFill>
              <a:schemeClr val="accent1"/>
            </a:solidFill>
            <a:ln w="0">
              <a:noFill/>
              <a:prstDash val="solid"/>
              <a:round/>
              <a:headEnd/>
              <a:tailEnd/>
            </a:ln>
          </p:spPr>
          <p:txBody>
            <a:bodyPr vert="horz" wrap="square" lIns="121920" tIns="60960" rIns="121920" bIns="60960" numCol="1" anchor="ctr" anchorCtr="0" compatLnSpc="1">
              <a:prstTxWarp prst="textNoShape">
                <a:avLst/>
              </a:prstTxWarp>
            </a:bodyPr>
            <a:lstStyle/>
            <a:p>
              <a:pPr algn="ctr" rtl="0"/>
              <a:endParaRPr lang="en-US" sz="3200" b="1" dirty="0">
                <a:solidFill>
                  <a:prstClr val="white"/>
                </a:solidFill>
                <a:effectLst>
                  <a:outerShdw blurRad="38100" dist="38100" dir="2700000" algn="tl">
                    <a:srgbClr val="000000">
                      <a:alpha val="43137"/>
                    </a:srgbClr>
                  </a:outerShdw>
                </a:effectLst>
              </a:endParaRPr>
            </a:p>
          </p:txBody>
        </p:sp>
        <p:sp>
          <p:nvSpPr>
            <p:cNvPr id="89" name="Oval 9">
              <a:extLst>
                <a:ext uri="{FF2B5EF4-FFF2-40B4-BE49-F238E27FC236}">
                  <a16:creationId xmlns:a16="http://schemas.microsoft.com/office/drawing/2014/main" xmlns="" id="{76860779-59B9-485B-9D5A-0A467C538BD4}"/>
                </a:ext>
              </a:extLst>
            </p:cNvPr>
            <p:cNvSpPr>
              <a:spLocks noChangeArrowheads="1"/>
            </p:cNvSpPr>
            <p:nvPr/>
          </p:nvSpPr>
          <p:spPr bwMode="auto">
            <a:xfrm>
              <a:off x="5930756" y="1933446"/>
              <a:ext cx="1030031" cy="1031401"/>
            </a:xfrm>
            <a:prstGeom prst="ellipse">
              <a:avLst/>
            </a:prstGeom>
            <a:solidFill>
              <a:schemeClr val="accent2"/>
            </a:solidFill>
            <a:ln w="0">
              <a:noFill/>
              <a:prstDash val="solid"/>
              <a:round/>
              <a:headEnd/>
              <a:tailEnd/>
            </a:ln>
          </p:spPr>
          <p:txBody>
            <a:bodyPr vert="horz" wrap="square" lIns="121920" tIns="60960" rIns="121920" bIns="60960" numCol="1" anchor="ctr" anchorCtr="0" compatLnSpc="1">
              <a:prstTxWarp prst="textNoShape">
                <a:avLst/>
              </a:prstTxWarp>
            </a:bodyPr>
            <a:lstStyle/>
            <a:p>
              <a:pPr algn="ctr" rtl="0"/>
              <a:endParaRPr lang="en-US" sz="2667" b="1" dirty="0">
                <a:solidFill>
                  <a:prstClr val="white"/>
                </a:solidFill>
                <a:effectLst>
                  <a:outerShdw blurRad="38100" dist="38100" dir="2700000" algn="tl">
                    <a:srgbClr val="000000">
                      <a:alpha val="43137"/>
                    </a:srgbClr>
                  </a:outerShdw>
                </a:effectLst>
              </a:endParaRPr>
            </a:p>
          </p:txBody>
        </p:sp>
        <p:sp>
          <p:nvSpPr>
            <p:cNvPr id="90" name="Oval 13">
              <a:extLst>
                <a:ext uri="{FF2B5EF4-FFF2-40B4-BE49-F238E27FC236}">
                  <a16:creationId xmlns:a16="http://schemas.microsoft.com/office/drawing/2014/main" xmlns="" id="{2DEB12FD-CFCD-46DE-8347-20D166AD5AC4}"/>
                </a:ext>
              </a:extLst>
            </p:cNvPr>
            <p:cNvSpPr>
              <a:spLocks noChangeArrowheads="1"/>
            </p:cNvSpPr>
            <p:nvPr/>
          </p:nvSpPr>
          <p:spPr bwMode="auto">
            <a:xfrm rot="450377">
              <a:off x="5740756" y="2978414"/>
              <a:ext cx="1030031" cy="1039619"/>
            </a:xfrm>
            <a:prstGeom prst="ellipse">
              <a:avLst/>
            </a:prstGeom>
            <a:solidFill>
              <a:schemeClr val="accent3"/>
            </a:solidFill>
            <a:ln w="0">
              <a:noFill/>
              <a:prstDash val="solid"/>
              <a:round/>
              <a:headEnd/>
              <a:tailEnd/>
            </a:ln>
          </p:spPr>
          <p:txBody>
            <a:bodyPr vert="horz" wrap="square" lIns="121920" tIns="60960" rIns="121920" bIns="60960" numCol="1" anchor="ctr" anchorCtr="0" compatLnSpc="1">
              <a:prstTxWarp prst="textNoShape">
                <a:avLst/>
              </a:prstTxWarp>
            </a:bodyPr>
            <a:lstStyle/>
            <a:p>
              <a:pPr algn="ctr"/>
              <a:endParaRPr lang="en-US" sz="2667" b="1" dirty="0">
                <a:solidFill>
                  <a:prstClr val="white"/>
                </a:solidFill>
                <a:effectLst>
                  <a:outerShdw blurRad="38100" dist="38100" dir="2700000" algn="tl">
                    <a:srgbClr val="000000">
                      <a:alpha val="43137"/>
                    </a:srgbClr>
                  </a:outerShdw>
                </a:effectLst>
              </a:endParaRPr>
            </a:p>
          </p:txBody>
        </p:sp>
        <p:sp>
          <p:nvSpPr>
            <p:cNvPr id="91" name="Oval 17">
              <a:extLst>
                <a:ext uri="{FF2B5EF4-FFF2-40B4-BE49-F238E27FC236}">
                  <a16:creationId xmlns:a16="http://schemas.microsoft.com/office/drawing/2014/main" xmlns="" id="{69FF6485-24BF-44C3-B8E1-3768CC005E6E}"/>
                </a:ext>
              </a:extLst>
            </p:cNvPr>
            <p:cNvSpPr>
              <a:spLocks noChangeArrowheads="1"/>
            </p:cNvSpPr>
            <p:nvPr/>
          </p:nvSpPr>
          <p:spPr bwMode="auto">
            <a:xfrm>
              <a:off x="5071616" y="3860595"/>
              <a:ext cx="1030031" cy="1030031"/>
            </a:xfrm>
            <a:prstGeom prst="ellipse">
              <a:avLst/>
            </a:prstGeom>
            <a:solidFill>
              <a:schemeClr val="tx2"/>
            </a:solidFill>
            <a:ln w="0">
              <a:noFill/>
              <a:prstDash val="solid"/>
              <a:round/>
              <a:headEnd/>
              <a:tailEnd/>
            </a:ln>
          </p:spPr>
          <p:txBody>
            <a:bodyPr vert="horz" wrap="square" lIns="121920" tIns="60960" rIns="121920" bIns="60960" numCol="1" anchor="ctr" anchorCtr="0" compatLnSpc="1">
              <a:prstTxWarp prst="textNoShape">
                <a:avLst/>
              </a:prstTxWarp>
            </a:bodyPr>
            <a:lstStyle/>
            <a:p>
              <a:pPr algn="ctr" rtl="0"/>
              <a:endParaRPr lang="en-US" sz="5333" b="1" dirty="0">
                <a:solidFill>
                  <a:prstClr val="white"/>
                </a:solidFill>
                <a:effectLst>
                  <a:outerShdw blurRad="38100" dist="38100" dir="2700000" algn="tl">
                    <a:srgbClr val="000000">
                      <a:alpha val="43137"/>
                    </a:srgbClr>
                  </a:outerShdw>
                </a:effectLst>
              </a:endParaRPr>
            </a:p>
          </p:txBody>
        </p:sp>
        <p:sp>
          <p:nvSpPr>
            <p:cNvPr id="92" name="Oval 21">
              <a:extLst>
                <a:ext uri="{FF2B5EF4-FFF2-40B4-BE49-F238E27FC236}">
                  <a16:creationId xmlns:a16="http://schemas.microsoft.com/office/drawing/2014/main" xmlns="" id="{3C8A4F6E-88F5-4C26-A2E7-F51856CB0EEB}"/>
                </a:ext>
              </a:extLst>
            </p:cNvPr>
            <p:cNvSpPr>
              <a:spLocks noChangeArrowheads="1"/>
            </p:cNvSpPr>
            <p:nvPr/>
          </p:nvSpPr>
          <p:spPr bwMode="auto">
            <a:xfrm>
              <a:off x="3929449" y="4146556"/>
              <a:ext cx="1039619" cy="1030031"/>
            </a:xfrm>
            <a:prstGeom prst="ellipse">
              <a:avLst/>
            </a:prstGeom>
            <a:solidFill>
              <a:schemeClr val="accent5"/>
            </a:solidFill>
            <a:ln w="0">
              <a:noFill/>
              <a:prstDash val="solid"/>
              <a:round/>
              <a:headEnd/>
              <a:tailEnd/>
            </a:ln>
          </p:spPr>
          <p:txBody>
            <a:bodyPr vert="horz" wrap="square" lIns="121920" tIns="60960" rIns="121920" bIns="60960" numCol="1" anchor="ctr" anchorCtr="0" compatLnSpc="1">
              <a:prstTxWarp prst="textNoShape">
                <a:avLst/>
              </a:prstTxWarp>
            </a:bodyPr>
            <a:lstStyle/>
            <a:p>
              <a:pPr algn="ctr" rtl="0"/>
              <a:endParaRPr lang="en-US" sz="5333" b="1" dirty="0">
                <a:solidFill>
                  <a:prstClr val="white"/>
                </a:solidFill>
                <a:effectLst>
                  <a:outerShdw blurRad="38100" dist="38100" dir="2700000" algn="tl">
                    <a:srgbClr val="000000">
                      <a:alpha val="43137"/>
                    </a:srgbClr>
                  </a:outerShdw>
                </a:effectLst>
              </a:endParaRPr>
            </a:p>
          </p:txBody>
        </p:sp>
        <p:sp>
          <p:nvSpPr>
            <p:cNvPr id="93" name="Oval 25">
              <a:extLst>
                <a:ext uri="{FF2B5EF4-FFF2-40B4-BE49-F238E27FC236}">
                  <a16:creationId xmlns:a16="http://schemas.microsoft.com/office/drawing/2014/main" xmlns="" id="{FE0FB50E-FE20-4298-8A91-E20EE2740968}"/>
                </a:ext>
              </a:extLst>
            </p:cNvPr>
            <p:cNvSpPr>
              <a:spLocks noChangeArrowheads="1"/>
            </p:cNvSpPr>
            <p:nvPr/>
          </p:nvSpPr>
          <p:spPr bwMode="auto">
            <a:xfrm>
              <a:off x="2778877" y="3817962"/>
              <a:ext cx="1030031" cy="1030031"/>
            </a:xfrm>
            <a:prstGeom prst="ellipse">
              <a:avLst/>
            </a:prstGeom>
            <a:solidFill>
              <a:schemeClr val="accent6"/>
            </a:solidFill>
            <a:ln w="0">
              <a:noFill/>
              <a:prstDash val="solid"/>
              <a:round/>
              <a:headEnd/>
              <a:tailEnd/>
            </a:ln>
          </p:spPr>
          <p:txBody>
            <a:bodyPr vert="horz" wrap="square" lIns="121920" tIns="60960" rIns="121920" bIns="60960" numCol="1" anchor="ctr" anchorCtr="0" compatLnSpc="1">
              <a:prstTxWarp prst="textNoShape">
                <a:avLst/>
              </a:prstTxWarp>
            </a:bodyPr>
            <a:lstStyle/>
            <a:p>
              <a:pPr algn="ctr" rtl="0"/>
              <a:endParaRPr lang="en-US" sz="5333" b="1" dirty="0">
                <a:solidFill>
                  <a:prstClr val="white"/>
                </a:solidFill>
                <a:effectLst>
                  <a:outerShdw blurRad="38100" dist="38100" dir="2700000" algn="tl">
                    <a:srgbClr val="000000">
                      <a:alpha val="43137"/>
                    </a:srgbClr>
                  </a:outerShdw>
                </a:effectLst>
              </a:endParaRPr>
            </a:p>
          </p:txBody>
        </p:sp>
        <p:sp>
          <p:nvSpPr>
            <p:cNvPr id="94" name="Oval 29">
              <a:extLst>
                <a:ext uri="{FF2B5EF4-FFF2-40B4-BE49-F238E27FC236}">
                  <a16:creationId xmlns:a16="http://schemas.microsoft.com/office/drawing/2014/main" xmlns="" id="{4AF29C09-5FA1-4B0D-81A6-064408311C82}"/>
                </a:ext>
              </a:extLst>
            </p:cNvPr>
            <p:cNvSpPr>
              <a:spLocks noChangeArrowheads="1"/>
            </p:cNvSpPr>
            <p:nvPr/>
          </p:nvSpPr>
          <p:spPr bwMode="auto">
            <a:xfrm>
              <a:off x="2094169" y="2868680"/>
              <a:ext cx="1030031" cy="1039619"/>
            </a:xfrm>
            <a:prstGeom prst="ellipse">
              <a:avLst/>
            </a:prstGeom>
            <a:solidFill>
              <a:schemeClr val="accent4"/>
            </a:solidFill>
            <a:ln w="0">
              <a:noFill/>
              <a:prstDash val="solid"/>
              <a:round/>
              <a:headEnd/>
              <a:tailEnd/>
            </a:ln>
          </p:spPr>
          <p:txBody>
            <a:bodyPr vert="horz" wrap="square" lIns="121920" tIns="60960" rIns="121920" bIns="60960" numCol="1" anchor="ctr" anchorCtr="0" compatLnSpc="1">
              <a:prstTxWarp prst="textNoShape">
                <a:avLst/>
              </a:prstTxWarp>
            </a:bodyPr>
            <a:lstStyle/>
            <a:p>
              <a:pPr algn="ctr" rtl="0"/>
              <a:endParaRPr lang="en-US" sz="5333" b="1" dirty="0">
                <a:solidFill>
                  <a:prstClr val="white"/>
                </a:solidFill>
                <a:effectLst>
                  <a:outerShdw blurRad="38100" dist="38100" dir="2700000" algn="tl">
                    <a:srgbClr val="000000">
                      <a:alpha val="43137"/>
                    </a:srgbClr>
                  </a:outerShdw>
                </a:effectLst>
              </a:endParaRPr>
            </a:p>
          </p:txBody>
        </p:sp>
        <p:sp>
          <p:nvSpPr>
            <p:cNvPr id="95" name="Oval 33">
              <a:extLst>
                <a:ext uri="{FF2B5EF4-FFF2-40B4-BE49-F238E27FC236}">
                  <a16:creationId xmlns:a16="http://schemas.microsoft.com/office/drawing/2014/main" xmlns="" id="{D43058DD-5289-496A-91EF-822B60B16A1F}"/>
                </a:ext>
              </a:extLst>
            </p:cNvPr>
            <p:cNvSpPr>
              <a:spLocks noChangeArrowheads="1"/>
            </p:cNvSpPr>
            <p:nvPr/>
          </p:nvSpPr>
          <p:spPr bwMode="auto">
            <a:xfrm rot="19890090">
              <a:off x="1938587" y="1801984"/>
              <a:ext cx="1030031" cy="1031401"/>
            </a:xfrm>
            <a:prstGeom prst="ellipse">
              <a:avLst/>
            </a:prstGeom>
            <a:solidFill>
              <a:srgbClr val="EB1E42"/>
            </a:solidFill>
            <a:ln w="0">
              <a:noFill/>
              <a:prstDash val="solid"/>
              <a:round/>
              <a:headEnd/>
              <a:tailEnd/>
            </a:ln>
          </p:spPr>
          <p:txBody>
            <a:bodyPr vert="horz" wrap="square" lIns="121920" tIns="60960" rIns="121920" bIns="60960" numCol="1" anchor="ctr" anchorCtr="0" compatLnSpc="1">
              <a:prstTxWarp prst="textNoShape">
                <a:avLst/>
              </a:prstTxWarp>
            </a:bodyPr>
            <a:lstStyle/>
            <a:p>
              <a:pPr algn="ctr" rtl="0"/>
              <a:endParaRPr lang="en-US" sz="5333" b="1" dirty="0">
                <a:solidFill>
                  <a:prstClr val="white"/>
                </a:solidFill>
                <a:effectLst>
                  <a:outerShdw blurRad="38100" dist="38100" dir="2700000" algn="tl">
                    <a:srgbClr val="000000">
                      <a:alpha val="43137"/>
                    </a:srgbClr>
                  </a:outerShdw>
                </a:effectLst>
              </a:endParaRPr>
            </a:p>
          </p:txBody>
        </p:sp>
        <p:sp>
          <p:nvSpPr>
            <p:cNvPr id="96" name="Freeform: Shape 85">
              <a:extLst>
                <a:ext uri="{FF2B5EF4-FFF2-40B4-BE49-F238E27FC236}">
                  <a16:creationId xmlns:a16="http://schemas.microsoft.com/office/drawing/2014/main" xmlns="" id="{928B4823-865C-4AD7-921B-16330F5F332F}"/>
                </a:ext>
              </a:extLst>
            </p:cNvPr>
            <p:cNvSpPr/>
            <p:nvPr/>
          </p:nvSpPr>
          <p:spPr>
            <a:xfrm>
              <a:off x="3531019" y="1763401"/>
              <a:ext cx="1826886" cy="1826886"/>
            </a:xfrm>
            <a:custGeom>
              <a:avLst/>
              <a:gdLst>
                <a:gd name="connsiteX0" fmla="*/ 1218481 w 2436962"/>
                <a:gd name="connsiteY0" fmla="*/ 0 h 2436962"/>
                <a:gd name="connsiteX1" fmla="*/ 2436962 w 2436962"/>
                <a:gd name="connsiteY1" fmla="*/ 1218481 h 2436962"/>
                <a:gd name="connsiteX2" fmla="*/ 1218481 w 2436962"/>
                <a:gd name="connsiteY2" fmla="*/ 2436962 h 2436962"/>
                <a:gd name="connsiteX3" fmla="*/ 0 w 2436962"/>
                <a:gd name="connsiteY3" fmla="*/ 1218481 h 2436962"/>
                <a:gd name="connsiteX4" fmla="*/ 1218481 w 2436962"/>
                <a:gd name="connsiteY4" fmla="*/ 0 h 2436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6962" h="2436962">
                  <a:moveTo>
                    <a:pt x="1218481" y="0"/>
                  </a:moveTo>
                  <a:cubicBezTo>
                    <a:pt x="1891429" y="0"/>
                    <a:pt x="2436962" y="545533"/>
                    <a:pt x="2436962" y="1218481"/>
                  </a:cubicBezTo>
                  <a:cubicBezTo>
                    <a:pt x="2436962" y="1891429"/>
                    <a:pt x="1891429" y="2436962"/>
                    <a:pt x="1218481" y="2436962"/>
                  </a:cubicBezTo>
                  <a:cubicBezTo>
                    <a:pt x="545533" y="2436962"/>
                    <a:pt x="0" y="1891429"/>
                    <a:pt x="0" y="1218481"/>
                  </a:cubicBezTo>
                  <a:cubicBezTo>
                    <a:pt x="0" y="545533"/>
                    <a:pt x="545533" y="0"/>
                    <a:pt x="12184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sz="4800" b="1" dirty="0">
                  <a:solidFill>
                    <a:prstClr val="black"/>
                  </a:solidFill>
                  <a:latin typeface="Adobe Arabic" pitchFamily="18" charset="-78"/>
                  <a:cs typeface="Adobe Arabic" pitchFamily="18" charset="-78"/>
                </a:rPr>
                <a:t>چشم انداز اتکوینی</a:t>
              </a:r>
              <a:endParaRPr lang="en-US" sz="4800" b="1" dirty="0">
                <a:solidFill>
                  <a:prstClr val="black"/>
                </a:solidFill>
                <a:effectLst>
                  <a:outerShdw blurRad="38100" dist="38100" dir="2700000" algn="tl">
                    <a:srgbClr val="000000">
                      <a:alpha val="43137"/>
                    </a:srgbClr>
                  </a:outerShdw>
                </a:effectLst>
              </a:endParaRPr>
            </a:p>
          </p:txBody>
        </p:sp>
        <p:sp>
          <p:nvSpPr>
            <p:cNvPr id="97" name="Rectangle 96"/>
            <p:cNvSpPr/>
            <p:nvPr/>
          </p:nvSpPr>
          <p:spPr>
            <a:xfrm>
              <a:off x="2545308" y="803418"/>
              <a:ext cx="824443" cy="930928"/>
            </a:xfrm>
            <a:prstGeom prst="rect">
              <a:avLst/>
            </a:prstGeom>
          </p:spPr>
          <p:txBody>
            <a:bodyPr wrap="square">
              <a:spAutoFit/>
            </a:bodyPr>
            <a:lstStyle/>
            <a:p>
              <a:pPr algn="ctr" rtl="0"/>
              <a:r>
                <a:rPr lang="fa-IR" sz="3733" b="1" dirty="0">
                  <a:solidFill>
                    <a:prstClr val="white"/>
                  </a:solidFill>
                  <a:latin typeface="Adobe Arabic" pitchFamily="18" charset="-78"/>
                  <a:cs typeface="Adobe Arabic" pitchFamily="18" charset="-78"/>
                </a:rPr>
                <a:t>امنیت غذا</a:t>
              </a:r>
              <a:endParaRPr lang="en-US" sz="3733" b="1" dirty="0">
                <a:solidFill>
                  <a:prstClr val="black"/>
                </a:solidFill>
              </a:endParaRPr>
            </a:p>
          </p:txBody>
        </p:sp>
        <p:sp>
          <p:nvSpPr>
            <p:cNvPr id="98" name="Rectangle 97"/>
            <p:cNvSpPr/>
            <p:nvPr/>
          </p:nvSpPr>
          <p:spPr>
            <a:xfrm>
              <a:off x="5853997" y="3228774"/>
              <a:ext cx="800940" cy="500090"/>
            </a:xfrm>
            <a:prstGeom prst="rect">
              <a:avLst/>
            </a:prstGeom>
          </p:spPr>
          <p:txBody>
            <a:bodyPr wrap="none">
              <a:spAutoFit/>
            </a:bodyPr>
            <a:lstStyle/>
            <a:p>
              <a:pPr algn="ctr"/>
              <a:r>
                <a:rPr lang="fa-IR" sz="3733" b="1" dirty="0">
                  <a:solidFill>
                    <a:prstClr val="white"/>
                  </a:solidFill>
                  <a:latin typeface="Adobe Arabic" pitchFamily="18" charset="-78"/>
                  <a:cs typeface="Adobe Arabic" pitchFamily="18" charset="-78"/>
                </a:rPr>
                <a:t>سلامت</a:t>
              </a:r>
              <a:endParaRPr lang="en-US" sz="2667" b="1" dirty="0">
                <a:solidFill>
                  <a:prstClr val="white"/>
                </a:solidFill>
                <a:effectLst>
                  <a:outerShdw blurRad="38100" dist="38100" dir="2700000" algn="tl">
                    <a:srgbClr val="000000">
                      <a:alpha val="43137"/>
                    </a:srgbClr>
                  </a:outerShdw>
                </a:effectLst>
              </a:endParaRPr>
            </a:p>
          </p:txBody>
        </p:sp>
        <p:sp>
          <p:nvSpPr>
            <p:cNvPr id="99" name="Rectangle 98"/>
            <p:cNvSpPr/>
            <p:nvPr/>
          </p:nvSpPr>
          <p:spPr>
            <a:xfrm>
              <a:off x="5794461" y="2107206"/>
              <a:ext cx="1319147" cy="684899"/>
            </a:xfrm>
            <a:prstGeom prst="rect">
              <a:avLst/>
            </a:prstGeom>
          </p:spPr>
          <p:txBody>
            <a:bodyPr wrap="square">
              <a:spAutoFit/>
            </a:bodyPr>
            <a:lstStyle/>
            <a:p>
              <a:pPr algn="ctr" rtl="0"/>
              <a:r>
                <a:rPr lang="fa-IR" sz="2667" b="1" dirty="0">
                  <a:solidFill>
                    <a:prstClr val="white"/>
                  </a:solidFill>
                  <a:latin typeface="Adobe Arabic" pitchFamily="18" charset="-78"/>
                  <a:cs typeface="Adobe Arabic" pitchFamily="18" charset="-78"/>
                </a:rPr>
                <a:t>محیط زندگی مناسب</a:t>
              </a:r>
              <a:endParaRPr lang="en-US" sz="2667" b="1" dirty="0">
                <a:solidFill>
                  <a:prstClr val="white"/>
                </a:solidFill>
                <a:effectLst>
                  <a:outerShdw blurRad="38100" dist="38100" dir="2700000" algn="tl">
                    <a:srgbClr val="000000">
                      <a:alpha val="43137"/>
                    </a:srgbClr>
                  </a:outerShdw>
                </a:effectLst>
              </a:endParaRPr>
            </a:p>
          </p:txBody>
        </p:sp>
        <p:sp>
          <p:nvSpPr>
            <p:cNvPr id="100" name="Rectangle 99"/>
            <p:cNvSpPr/>
            <p:nvPr/>
          </p:nvSpPr>
          <p:spPr>
            <a:xfrm>
              <a:off x="5103135" y="3860595"/>
              <a:ext cx="966991" cy="930928"/>
            </a:xfrm>
            <a:prstGeom prst="rect">
              <a:avLst/>
            </a:prstGeom>
          </p:spPr>
          <p:txBody>
            <a:bodyPr wrap="square">
              <a:spAutoFit/>
            </a:bodyPr>
            <a:lstStyle/>
            <a:p>
              <a:pPr algn="ctr"/>
              <a:r>
                <a:rPr lang="fa-IR" sz="3733" b="1" dirty="0">
                  <a:solidFill>
                    <a:prstClr val="white"/>
                  </a:solidFill>
                  <a:latin typeface="Adobe Arabic" pitchFamily="18" charset="-78"/>
                  <a:cs typeface="Adobe Arabic" pitchFamily="18" charset="-78"/>
                </a:rPr>
                <a:t>درآمد </a:t>
              </a:r>
              <a:r>
                <a:rPr lang="fa-IR" sz="3733" b="1" dirty="0">
                  <a:solidFill>
                    <a:prstClr val="white"/>
                  </a:solidFill>
                  <a:latin typeface="Adobe Arabic" pitchFamily="18" charset="-78"/>
                  <a:cs typeface="Adobe Arabic" pitchFamily="18" charset="-78"/>
                </a:rPr>
                <a:t>مناسب</a:t>
              </a:r>
              <a:endParaRPr lang="en-US" sz="3733" b="1" dirty="0">
                <a:solidFill>
                  <a:prstClr val="black"/>
                </a:solidFill>
              </a:endParaRPr>
            </a:p>
          </p:txBody>
        </p:sp>
        <p:sp>
          <p:nvSpPr>
            <p:cNvPr id="101" name="Rectangle 100"/>
            <p:cNvSpPr/>
            <p:nvPr/>
          </p:nvSpPr>
          <p:spPr>
            <a:xfrm>
              <a:off x="3817302" y="4307628"/>
              <a:ext cx="1254314" cy="684899"/>
            </a:xfrm>
            <a:prstGeom prst="rect">
              <a:avLst/>
            </a:prstGeom>
          </p:spPr>
          <p:txBody>
            <a:bodyPr wrap="square">
              <a:spAutoFit/>
            </a:bodyPr>
            <a:lstStyle/>
            <a:p>
              <a:pPr algn="ctr"/>
              <a:r>
                <a:rPr lang="fa-IR" sz="2667" b="1" dirty="0">
                  <a:solidFill>
                    <a:prstClr val="white"/>
                  </a:solidFill>
                  <a:latin typeface="Adobe Arabic" pitchFamily="18" charset="-78"/>
                  <a:cs typeface="Adobe Arabic" pitchFamily="18" charset="-78"/>
                </a:rPr>
                <a:t>دسترسی به حمل و نقل</a:t>
              </a:r>
              <a:endParaRPr lang="en-US" sz="2667" b="1" dirty="0">
                <a:solidFill>
                  <a:prstClr val="black"/>
                </a:solidFill>
              </a:endParaRPr>
            </a:p>
          </p:txBody>
        </p:sp>
        <p:sp>
          <p:nvSpPr>
            <p:cNvPr id="102" name="Rectangle 101"/>
            <p:cNvSpPr/>
            <p:nvPr/>
          </p:nvSpPr>
          <p:spPr>
            <a:xfrm>
              <a:off x="2838553" y="4015312"/>
              <a:ext cx="994418" cy="623248"/>
            </a:xfrm>
            <a:prstGeom prst="rect">
              <a:avLst/>
            </a:prstGeom>
          </p:spPr>
          <p:txBody>
            <a:bodyPr wrap="square">
              <a:spAutoFit/>
            </a:bodyPr>
            <a:lstStyle/>
            <a:p>
              <a:pPr algn="l" rtl="0"/>
              <a:r>
                <a:rPr lang="fa-IR" sz="2400" b="1" dirty="0">
                  <a:solidFill>
                    <a:prstClr val="white"/>
                  </a:solidFill>
                  <a:latin typeface="Adobe Arabic" pitchFamily="18" charset="-78"/>
                  <a:cs typeface="Adobe Arabic" pitchFamily="18" charset="-78"/>
                </a:rPr>
                <a:t>فرصت های اوقات فراغت</a:t>
              </a:r>
              <a:endParaRPr lang="en-US" sz="2400" b="1" dirty="0">
                <a:solidFill>
                  <a:prstClr val="black"/>
                </a:solidFill>
              </a:endParaRPr>
            </a:p>
          </p:txBody>
        </p:sp>
        <p:sp>
          <p:nvSpPr>
            <p:cNvPr id="103" name="Rectangle 102"/>
            <p:cNvSpPr/>
            <p:nvPr/>
          </p:nvSpPr>
          <p:spPr>
            <a:xfrm>
              <a:off x="2066095" y="2915590"/>
              <a:ext cx="1086178" cy="992724"/>
            </a:xfrm>
            <a:prstGeom prst="rect">
              <a:avLst/>
            </a:prstGeom>
          </p:spPr>
          <p:txBody>
            <a:bodyPr wrap="square">
              <a:spAutoFit/>
            </a:bodyPr>
            <a:lstStyle/>
            <a:p>
              <a:pPr algn="ctr"/>
              <a:r>
                <a:rPr lang="fa-IR" sz="2667" b="1" dirty="0">
                  <a:solidFill>
                    <a:prstClr val="white"/>
                  </a:solidFill>
                  <a:latin typeface="Adobe Arabic" pitchFamily="18" charset="-78"/>
                  <a:cs typeface="Adobe Arabic" pitchFamily="18" charset="-78"/>
                </a:rPr>
                <a:t>دسترسی به فناوری اطلاعات </a:t>
              </a:r>
              <a:endParaRPr lang="en-US" sz="2667" b="1" dirty="0">
                <a:solidFill>
                  <a:prstClr val="black"/>
                </a:solidFill>
              </a:endParaRPr>
            </a:p>
          </p:txBody>
        </p:sp>
        <p:sp>
          <p:nvSpPr>
            <p:cNvPr id="104" name="Rectangle 103"/>
            <p:cNvSpPr/>
            <p:nvPr/>
          </p:nvSpPr>
          <p:spPr>
            <a:xfrm>
              <a:off x="1952720" y="1884959"/>
              <a:ext cx="1001763" cy="807914"/>
            </a:xfrm>
            <a:prstGeom prst="rect">
              <a:avLst/>
            </a:prstGeom>
          </p:spPr>
          <p:txBody>
            <a:bodyPr wrap="square">
              <a:spAutoFit/>
            </a:bodyPr>
            <a:lstStyle/>
            <a:p>
              <a:pPr algn="ctr"/>
              <a:r>
                <a:rPr lang="fa-IR" sz="3200" b="1" dirty="0">
                  <a:solidFill>
                    <a:prstClr val="white"/>
                  </a:solidFill>
                  <a:latin typeface="Adobe Arabic" pitchFamily="18" charset="-78"/>
                  <a:cs typeface="Adobe Arabic" pitchFamily="18" charset="-78"/>
                </a:rPr>
                <a:t>فرصت تحصیل</a:t>
              </a:r>
              <a:endParaRPr lang="en-US" sz="3200" b="1" dirty="0">
                <a:solidFill>
                  <a:prstClr val="black"/>
                </a:solidFill>
              </a:endParaRPr>
            </a:p>
          </p:txBody>
        </p:sp>
        <p:sp>
          <p:nvSpPr>
            <p:cNvPr id="105" name="Freeform: Shape 32">
              <a:extLst>
                <a:ext uri="{FF2B5EF4-FFF2-40B4-BE49-F238E27FC236}">
                  <a16:creationId xmlns:a16="http://schemas.microsoft.com/office/drawing/2014/main" xmlns="" id="{D297BC88-9905-4468-8A17-A88268C017D5}"/>
                </a:ext>
              </a:extLst>
            </p:cNvPr>
            <p:cNvSpPr/>
            <p:nvPr/>
          </p:nvSpPr>
          <p:spPr>
            <a:xfrm rot="20664168">
              <a:off x="3827230" y="1124959"/>
              <a:ext cx="671732" cy="517213"/>
            </a:xfrm>
            <a:custGeom>
              <a:avLst/>
              <a:gdLst>
                <a:gd name="connsiteX0" fmla="*/ 508514 w 778534"/>
                <a:gd name="connsiteY0" fmla="*/ 0 h 599447"/>
                <a:gd name="connsiteX1" fmla="*/ 508514 w 778534"/>
                <a:gd name="connsiteY1" fmla="*/ 270202 h 599447"/>
                <a:gd name="connsiteX2" fmla="*/ 627111 w 778534"/>
                <a:gd name="connsiteY2" fmla="*/ 151605 h 599447"/>
                <a:gd name="connsiteX3" fmla="*/ 723211 w 778534"/>
                <a:gd name="connsiteY3" fmla="*/ 132120 h 599447"/>
                <a:gd name="connsiteX4" fmla="*/ 752554 w 778534"/>
                <a:gd name="connsiteY4" fmla="*/ 151605 h 599447"/>
                <a:gd name="connsiteX5" fmla="*/ 763921 w 778534"/>
                <a:gd name="connsiteY5" fmla="*/ 165520 h 599447"/>
                <a:gd name="connsiteX6" fmla="*/ 752554 w 778534"/>
                <a:gd name="connsiteY6" fmla="*/ 277049 h 599447"/>
                <a:gd name="connsiteX7" fmla="*/ 456136 w 778534"/>
                <a:gd name="connsiteY7" fmla="*/ 573467 h 599447"/>
                <a:gd name="connsiteX8" fmla="*/ 393414 w 778534"/>
                <a:gd name="connsiteY8" fmla="*/ 599447 h 599447"/>
                <a:gd name="connsiteX9" fmla="*/ 389268 w 778534"/>
                <a:gd name="connsiteY9" fmla="*/ 598640 h 599447"/>
                <a:gd name="connsiteX10" fmla="*/ 385120 w 778534"/>
                <a:gd name="connsiteY10" fmla="*/ 599447 h 599447"/>
                <a:gd name="connsiteX11" fmla="*/ 322399 w 778534"/>
                <a:gd name="connsiteY11" fmla="*/ 573467 h 599447"/>
                <a:gd name="connsiteX12" fmla="*/ 25981 w 778534"/>
                <a:gd name="connsiteY12" fmla="*/ 277049 h 599447"/>
                <a:gd name="connsiteX13" fmla="*/ 14615 w 778534"/>
                <a:gd name="connsiteY13" fmla="*/ 165520 h 599447"/>
                <a:gd name="connsiteX14" fmla="*/ 25981 w 778534"/>
                <a:gd name="connsiteY14" fmla="*/ 151605 h 599447"/>
                <a:gd name="connsiteX15" fmla="*/ 55324 w 778534"/>
                <a:gd name="connsiteY15" fmla="*/ 132120 h 599447"/>
                <a:gd name="connsiteX16" fmla="*/ 151425 w 778534"/>
                <a:gd name="connsiteY16" fmla="*/ 151605 h 599447"/>
                <a:gd name="connsiteX17" fmla="*/ 284986 w 778534"/>
                <a:gd name="connsiteY17" fmla="*/ 285166 h 599447"/>
                <a:gd name="connsiteX18" fmla="*/ 284986 w 778534"/>
                <a:gd name="connsiteY18" fmla="*/ 384 h 599447"/>
                <a:gd name="connsiteX19" fmla="*/ 394829 w 778534"/>
                <a:gd name="connsiteY19" fmla="*/ 11355 h 599447"/>
                <a:gd name="connsiteX20" fmla="*/ 508514 w 778534"/>
                <a:gd name="connsiteY20" fmla="*/ 0 h 599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78534" h="599447">
                  <a:moveTo>
                    <a:pt x="508514" y="0"/>
                  </a:moveTo>
                  <a:lnTo>
                    <a:pt x="508514" y="270202"/>
                  </a:lnTo>
                  <a:lnTo>
                    <a:pt x="627111" y="151605"/>
                  </a:lnTo>
                  <a:cubicBezTo>
                    <a:pt x="653091" y="125625"/>
                    <a:pt x="691178" y="119130"/>
                    <a:pt x="723211" y="132120"/>
                  </a:cubicBezTo>
                  <a:lnTo>
                    <a:pt x="752554" y="151605"/>
                  </a:lnTo>
                  <a:lnTo>
                    <a:pt x="763921" y="165520"/>
                  </a:lnTo>
                  <a:cubicBezTo>
                    <a:pt x="786653" y="199950"/>
                    <a:pt x="782864" y="246739"/>
                    <a:pt x="752554" y="277049"/>
                  </a:cubicBezTo>
                  <a:lnTo>
                    <a:pt x="456136" y="573467"/>
                  </a:lnTo>
                  <a:cubicBezTo>
                    <a:pt x="438816" y="590787"/>
                    <a:pt x="416115" y="599447"/>
                    <a:pt x="393414" y="599447"/>
                  </a:cubicBezTo>
                  <a:lnTo>
                    <a:pt x="389268" y="598640"/>
                  </a:lnTo>
                  <a:lnTo>
                    <a:pt x="385120" y="599447"/>
                  </a:lnTo>
                  <a:cubicBezTo>
                    <a:pt x="362419" y="599447"/>
                    <a:pt x="339719" y="590787"/>
                    <a:pt x="322399" y="573467"/>
                  </a:cubicBezTo>
                  <a:lnTo>
                    <a:pt x="25981" y="277049"/>
                  </a:lnTo>
                  <a:cubicBezTo>
                    <a:pt x="-4329" y="246739"/>
                    <a:pt x="-8118" y="199950"/>
                    <a:pt x="14615" y="165520"/>
                  </a:cubicBezTo>
                  <a:lnTo>
                    <a:pt x="25981" y="151605"/>
                  </a:lnTo>
                  <a:lnTo>
                    <a:pt x="55324" y="132120"/>
                  </a:lnTo>
                  <a:cubicBezTo>
                    <a:pt x="87357" y="119130"/>
                    <a:pt x="125444" y="125625"/>
                    <a:pt x="151425" y="151605"/>
                  </a:cubicBezTo>
                  <a:lnTo>
                    <a:pt x="284986" y="285166"/>
                  </a:lnTo>
                  <a:lnTo>
                    <a:pt x="284986" y="384"/>
                  </a:lnTo>
                  <a:lnTo>
                    <a:pt x="394829" y="11355"/>
                  </a:lnTo>
                  <a:lnTo>
                    <a:pt x="508514" y="0"/>
                  </a:ln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400">
                <a:solidFill>
                  <a:prstClr val="white"/>
                </a:solidFill>
              </a:endParaRPr>
            </a:p>
          </p:txBody>
        </p:sp>
        <p:sp>
          <p:nvSpPr>
            <p:cNvPr id="106" name="Oval 5">
              <a:extLst>
                <a:ext uri="{FF2B5EF4-FFF2-40B4-BE49-F238E27FC236}">
                  <a16:creationId xmlns:a16="http://schemas.microsoft.com/office/drawing/2014/main" xmlns="" id="{4E492E98-AA53-42B8-9744-5421E3927F2C}"/>
                </a:ext>
              </a:extLst>
            </p:cNvPr>
            <p:cNvSpPr>
              <a:spLocks noChangeArrowheads="1"/>
            </p:cNvSpPr>
            <p:nvPr/>
          </p:nvSpPr>
          <p:spPr bwMode="auto">
            <a:xfrm>
              <a:off x="3484092" y="229452"/>
              <a:ext cx="1039619" cy="1030031"/>
            </a:xfrm>
            <a:prstGeom prst="ellipse">
              <a:avLst/>
            </a:prstGeom>
            <a:solidFill>
              <a:schemeClr val="bg2">
                <a:lumMod val="75000"/>
              </a:schemeClr>
            </a:solidFill>
            <a:ln w="0">
              <a:noFill/>
              <a:prstDash val="solid"/>
              <a:round/>
              <a:headEnd/>
              <a:tailEnd/>
            </a:ln>
          </p:spPr>
          <p:txBody>
            <a:bodyPr vert="horz" wrap="square" lIns="121920" tIns="60960" rIns="121920" bIns="60960" numCol="1" anchor="ctr" anchorCtr="0" compatLnSpc="1">
              <a:prstTxWarp prst="textNoShape">
                <a:avLst/>
              </a:prstTxWarp>
            </a:bodyPr>
            <a:lstStyle/>
            <a:p>
              <a:pPr algn="ctr" rtl="0"/>
              <a:endParaRPr lang="en-US" sz="3200" b="1" dirty="0">
                <a:solidFill>
                  <a:prstClr val="white"/>
                </a:solidFill>
                <a:effectLst>
                  <a:outerShdw blurRad="38100" dist="38100" dir="2700000" algn="tl">
                    <a:srgbClr val="000000">
                      <a:alpha val="43137"/>
                    </a:srgbClr>
                  </a:outerShdw>
                </a:effectLst>
              </a:endParaRPr>
            </a:p>
          </p:txBody>
        </p:sp>
        <p:sp>
          <p:nvSpPr>
            <p:cNvPr id="107" name="Rectangle 106"/>
            <p:cNvSpPr/>
            <p:nvPr/>
          </p:nvSpPr>
          <p:spPr>
            <a:xfrm>
              <a:off x="3508951" y="328968"/>
              <a:ext cx="1055091" cy="807914"/>
            </a:xfrm>
            <a:prstGeom prst="rect">
              <a:avLst/>
            </a:prstGeom>
          </p:spPr>
          <p:txBody>
            <a:bodyPr wrap="square">
              <a:spAutoFit/>
            </a:bodyPr>
            <a:lstStyle/>
            <a:p>
              <a:pPr algn="ctr"/>
              <a:r>
                <a:rPr lang="fa-IR" sz="3200" b="1" dirty="0">
                  <a:solidFill>
                    <a:prstClr val="white"/>
                  </a:solidFill>
                  <a:latin typeface="Adobe Arabic" pitchFamily="18" charset="-78"/>
                  <a:cs typeface="Adobe Arabic" pitchFamily="18" charset="-78"/>
                </a:rPr>
                <a:t>محیط تمیز و پاکیزه</a:t>
              </a:r>
              <a:endParaRPr lang="en-US" sz="3200" b="1" dirty="0">
                <a:solidFill>
                  <a:prstClr val="black"/>
                </a:solidFill>
              </a:endParaRPr>
            </a:p>
          </p:txBody>
        </p:sp>
        <p:sp>
          <p:nvSpPr>
            <p:cNvPr id="108" name="Freeform: Shape 32">
              <a:extLst>
                <a:ext uri="{FF2B5EF4-FFF2-40B4-BE49-F238E27FC236}">
                  <a16:creationId xmlns:a16="http://schemas.microsoft.com/office/drawing/2014/main" xmlns="" id="{D297BC88-9905-4468-8A17-A88268C017D5}"/>
                </a:ext>
              </a:extLst>
            </p:cNvPr>
            <p:cNvSpPr/>
            <p:nvPr/>
          </p:nvSpPr>
          <p:spPr>
            <a:xfrm rot="2637564">
              <a:off x="5205361" y="1680667"/>
              <a:ext cx="671732" cy="517213"/>
            </a:xfrm>
            <a:custGeom>
              <a:avLst/>
              <a:gdLst>
                <a:gd name="connsiteX0" fmla="*/ 508514 w 778534"/>
                <a:gd name="connsiteY0" fmla="*/ 0 h 599447"/>
                <a:gd name="connsiteX1" fmla="*/ 508514 w 778534"/>
                <a:gd name="connsiteY1" fmla="*/ 270202 h 599447"/>
                <a:gd name="connsiteX2" fmla="*/ 627111 w 778534"/>
                <a:gd name="connsiteY2" fmla="*/ 151605 h 599447"/>
                <a:gd name="connsiteX3" fmla="*/ 723211 w 778534"/>
                <a:gd name="connsiteY3" fmla="*/ 132120 h 599447"/>
                <a:gd name="connsiteX4" fmla="*/ 752554 w 778534"/>
                <a:gd name="connsiteY4" fmla="*/ 151605 h 599447"/>
                <a:gd name="connsiteX5" fmla="*/ 763921 w 778534"/>
                <a:gd name="connsiteY5" fmla="*/ 165520 h 599447"/>
                <a:gd name="connsiteX6" fmla="*/ 752554 w 778534"/>
                <a:gd name="connsiteY6" fmla="*/ 277049 h 599447"/>
                <a:gd name="connsiteX7" fmla="*/ 456136 w 778534"/>
                <a:gd name="connsiteY7" fmla="*/ 573467 h 599447"/>
                <a:gd name="connsiteX8" fmla="*/ 393414 w 778534"/>
                <a:gd name="connsiteY8" fmla="*/ 599447 h 599447"/>
                <a:gd name="connsiteX9" fmla="*/ 389268 w 778534"/>
                <a:gd name="connsiteY9" fmla="*/ 598640 h 599447"/>
                <a:gd name="connsiteX10" fmla="*/ 385120 w 778534"/>
                <a:gd name="connsiteY10" fmla="*/ 599447 h 599447"/>
                <a:gd name="connsiteX11" fmla="*/ 322399 w 778534"/>
                <a:gd name="connsiteY11" fmla="*/ 573467 h 599447"/>
                <a:gd name="connsiteX12" fmla="*/ 25981 w 778534"/>
                <a:gd name="connsiteY12" fmla="*/ 277049 h 599447"/>
                <a:gd name="connsiteX13" fmla="*/ 14615 w 778534"/>
                <a:gd name="connsiteY13" fmla="*/ 165520 h 599447"/>
                <a:gd name="connsiteX14" fmla="*/ 25981 w 778534"/>
                <a:gd name="connsiteY14" fmla="*/ 151605 h 599447"/>
                <a:gd name="connsiteX15" fmla="*/ 55324 w 778534"/>
                <a:gd name="connsiteY15" fmla="*/ 132120 h 599447"/>
                <a:gd name="connsiteX16" fmla="*/ 151425 w 778534"/>
                <a:gd name="connsiteY16" fmla="*/ 151605 h 599447"/>
                <a:gd name="connsiteX17" fmla="*/ 284986 w 778534"/>
                <a:gd name="connsiteY17" fmla="*/ 285166 h 599447"/>
                <a:gd name="connsiteX18" fmla="*/ 284986 w 778534"/>
                <a:gd name="connsiteY18" fmla="*/ 384 h 599447"/>
                <a:gd name="connsiteX19" fmla="*/ 394829 w 778534"/>
                <a:gd name="connsiteY19" fmla="*/ 11355 h 599447"/>
                <a:gd name="connsiteX20" fmla="*/ 508514 w 778534"/>
                <a:gd name="connsiteY20" fmla="*/ 0 h 599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78534" h="599447">
                  <a:moveTo>
                    <a:pt x="508514" y="0"/>
                  </a:moveTo>
                  <a:lnTo>
                    <a:pt x="508514" y="270202"/>
                  </a:lnTo>
                  <a:lnTo>
                    <a:pt x="627111" y="151605"/>
                  </a:lnTo>
                  <a:cubicBezTo>
                    <a:pt x="653091" y="125625"/>
                    <a:pt x="691178" y="119130"/>
                    <a:pt x="723211" y="132120"/>
                  </a:cubicBezTo>
                  <a:lnTo>
                    <a:pt x="752554" y="151605"/>
                  </a:lnTo>
                  <a:lnTo>
                    <a:pt x="763921" y="165520"/>
                  </a:lnTo>
                  <a:cubicBezTo>
                    <a:pt x="786653" y="199950"/>
                    <a:pt x="782864" y="246739"/>
                    <a:pt x="752554" y="277049"/>
                  </a:cubicBezTo>
                  <a:lnTo>
                    <a:pt x="456136" y="573467"/>
                  </a:lnTo>
                  <a:cubicBezTo>
                    <a:pt x="438816" y="590787"/>
                    <a:pt x="416115" y="599447"/>
                    <a:pt x="393414" y="599447"/>
                  </a:cubicBezTo>
                  <a:lnTo>
                    <a:pt x="389268" y="598640"/>
                  </a:lnTo>
                  <a:lnTo>
                    <a:pt x="385120" y="599447"/>
                  </a:lnTo>
                  <a:cubicBezTo>
                    <a:pt x="362419" y="599447"/>
                    <a:pt x="339719" y="590787"/>
                    <a:pt x="322399" y="573467"/>
                  </a:cubicBezTo>
                  <a:lnTo>
                    <a:pt x="25981" y="277049"/>
                  </a:lnTo>
                  <a:cubicBezTo>
                    <a:pt x="-4329" y="246739"/>
                    <a:pt x="-8118" y="199950"/>
                    <a:pt x="14615" y="165520"/>
                  </a:cubicBezTo>
                  <a:lnTo>
                    <a:pt x="25981" y="151605"/>
                  </a:lnTo>
                  <a:lnTo>
                    <a:pt x="55324" y="132120"/>
                  </a:lnTo>
                  <a:cubicBezTo>
                    <a:pt x="87357" y="119130"/>
                    <a:pt x="125444" y="125625"/>
                    <a:pt x="151425" y="151605"/>
                  </a:cubicBezTo>
                  <a:lnTo>
                    <a:pt x="284986" y="285166"/>
                  </a:lnTo>
                  <a:lnTo>
                    <a:pt x="284986" y="384"/>
                  </a:lnTo>
                  <a:lnTo>
                    <a:pt x="394829" y="11355"/>
                  </a:lnTo>
                  <a:lnTo>
                    <a:pt x="508514" y="0"/>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400">
                <a:solidFill>
                  <a:prstClr val="white"/>
                </a:solidFill>
              </a:endParaRPr>
            </a:p>
          </p:txBody>
        </p:sp>
        <p:sp>
          <p:nvSpPr>
            <p:cNvPr id="109" name="Oval 5">
              <a:extLst>
                <a:ext uri="{FF2B5EF4-FFF2-40B4-BE49-F238E27FC236}">
                  <a16:creationId xmlns:a16="http://schemas.microsoft.com/office/drawing/2014/main" xmlns="" id="{4E492E98-AA53-42B8-9744-5421E3927F2C}"/>
                </a:ext>
              </a:extLst>
            </p:cNvPr>
            <p:cNvSpPr>
              <a:spLocks noChangeArrowheads="1"/>
            </p:cNvSpPr>
            <p:nvPr/>
          </p:nvSpPr>
          <p:spPr bwMode="auto">
            <a:xfrm>
              <a:off x="5541227" y="909434"/>
              <a:ext cx="1039619" cy="1030031"/>
            </a:xfrm>
            <a:prstGeom prst="ellipse">
              <a:avLst/>
            </a:prstGeom>
            <a:solidFill>
              <a:schemeClr val="accent4">
                <a:lumMod val="75000"/>
              </a:schemeClr>
            </a:solidFill>
            <a:ln w="0">
              <a:noFill/>
              <a:prstDash val="solid"/>
              <a:round/>
              <a:headEnd/>
              <a:tailEnd/>
            </a:ln>
          </p:spPr>
          <p:txBody>
            <a:bodyPr vert="horz" wrap="square" lIns="121920" tIns="60960" rIns="121920" bIns="60960" numCol="1" anchor="ctr" anchorCtr="0" compatLnSpc="1">
              <a:prstTxWarp prst="textNoShape">
                <a:avLst/>
              </a:prstTxWarp>
            </a:bodyPr>
            <a:lstStyle/>
            <a:p>
              <a:pPr algn="ctr" rtl="0"/>
              <a:endParaRPr lang="en-US" sz="3200" b="1" dirty="0">
                <a:solidFill>
                  <a:prstClr val="white"/>
                </a:solidFill>
                <a:effectLst>
                  <a:outerShdw blurRad="38100" dist="38100" dir="2700000" algn="tl">
                    <a:srgbClr val="000000">
                      <a:alpha val="43137"/>
                    </a:srgbClr>
                  </a:outerShdw>
                </a:effectLst>
              </a:endParaRPr>
            </a:p>
          </p:txBody>
        </p:sp>
        <p:sp>
          <p:nvSpPr>
            <p:cNvPr id="110" name="Rectangle 109"/>
            <p:cNvSpPr/>
            <p:nvPr/>
          </p:nvSpPr>
          <p:spPr>
            <a:xfrm>
              <a:off x="5486400" y="902553"/>
              <a:ext cx="1151596" cy="807914"/>
            </a:xfrm>
            <a:prstGeom prst="rect">
              <a:avLst/>
            </a:prstGeom>
          </p:spPr>
          <p:txBody>
            <a:bodyPr wrap="square">
              <a:spAutoFit/>
            </a:bodyPr>
            <a:lstStyle/>
            <a:p>
              <a:pPr algn="ctr"/>
              <a:r>
                <a:rPr lang="fa-IR" sz="3200" b="1" dirty="0">
                  <a:solidFill>
                    <a:prstClr val="white"/>
                  </a:solidFill>
                  <a:latin typeface="Adobe Arabic" pitchFamily="18" charset="-78"/>
                  <a:cs typeface="Adobe Arabic" pitchFamily="18" charset="-78"/>
                </a:rPr>
                <a:t>حس </a:t>
              </a:r>
              <a:endParaRPr lang="fa-IR" sz="3200" b="1" dirty="0">
                <a:solidFill>
                  <a:prstClr val="white"/>
                </a:solidFill>
                <a:latin typeface="Adobe Arabic" pitchFamily="18" charset="-78"/>
                <a:cs typeface="Adobe Arabic" pitchFamily="18" charset="-78"/>
              </a:endParaRPr>
            </a:p>
            <a:p>
              <a:pPr algn="ctr"/>
              <a:r>
                <a:rPr lang="fa-IR" sz="3200" b="1" dirty="0">
                  <a:solidFill>
                    <a:prstClr val="white"/>
                  </a:solidFill>
                  <a:latin typeface="Adobe Arabic" pitchFamily="18" charset="-78"/>
                  <a:cs typeface="Adobe Arabic" pitchFamily="18" charset="-78"/>
                </a:rPr>
                <a:t>تعلق </a:t>
              </a:r>
              <a:r>
                <a:rPr lang="fa-IR" sz="3200" b="1" dirty="0">
                  <a:solidFill>
                    <a:prstClr val="white"/>
                  </a:solidFill>
                  <a:latin typeface="Adobe Arabic" pitchFamily="18" charset="-78"/>
                  <a:cs typeface="Adobe Arabic" pitchFamily="18" charset="-78"/>
                </a:rPr>
                <a:t>خاطر </a:t>
              </a:r>
            </a:p>
          </p:txBody>
        </p:sp>
        <p:sp>
          <p:nvSpPr>
            <p:cNvPr id="111" name="Freeform: Shape 32">
              <a:extLst>
                <a:ext uri="{FF2B5EF4-FFF2-40B4-BE49-F238E27FC236}">
                  <a16:creationId xmlns:a16="http://schemas.microsoft.com/office/drawing/2014/main" xmlns="" id="{D297BC88-9905-4468-8A17-A88268C017D5}"/>
                </a:ext>
              </a:extLst>
            </p:cNvPr>
            <p:cNvSpPr/>
            <p:nvPr/>
          </p:nvSpPr>
          <p:spPr>
            <a:xfrm rot="1351613">
              <a:off x="4557162" y="1207293"/>
              <a:ext cx="671732" cy="517213"/>
            </a:xfrm>
            <a:custGeom>
              <a:avLst/>
              <a:gdLst>
                <a:gd name="connsiteX0" fmla="*/ 508514 w 778534"/>
                <a:gd name="connsiteY0" fmla="*/ 0 h 599447"/>
                <a:gd name="connsiteX1" fmla="*/ 508514 w 778534"/>
                <a:gd name="connsiteY1" fmla="*/ 270202 h 599447"/>
                <a:gd name="connsiteX2" fmla="*/ 627111 w 778534"/>
                <a:gd name="connsiteY2" fmla="*/ 151605 h 599447"/>
                <a:gd name="connsiteX3" fmla="*/ 723211 w 778534"/>
                <a:gd name="connsiteY3" fmla="*/ 132120 h 599447"/>
                <a:gd name="connsiteX4" fmla="*/ 752554 w 778534"/>
                <a:gd name="connsiteY4" fmla="*/ 151605 h 599447"/>
                <a:gd name="connsiteX5" fmla="*/ 763921 w 778534"/>
                <a:gd name="connsiteY5" fmla="*/ 165520 h 599447"/>
                <a:gd name="connsiteX6" fmla="*/ 752554 w 778534"/>
                <a:gd name="connsiteY6" fmla="*/ 277049 h 599447"/>
                <a:gd name="connsiteX7" fmla="*/ 456136 w 778534"/>
                <a:gd name="connsiteY7" fmla="*/ 573467 h 599447"/>
                <a:gd name="connsiteX8" fmla="*/ 393414 w 778534"/>
                <a:gd name="connsiteY8" fmla="*/ 599447 h 599447"/>
                <a:gd name="connsiteX9" fmla="*/ 389268 w 778534"/>
                <a:gd name="connsiteY9" fmla="*/ 598640 h 599447"/>
                <a:gd name="connsiteX10" fmla="*/ 385120 w 778534"/>
                <a:gd name="connsiteY10" fmla="*/ 599447 h 599447"/>
                <a:gd name="connsiteX11" fmla="*/ 322399 w 778534"/>
                <a:gd name="connsiteY11" fmla="*/ 573467 h 599447"/>
                <a:gd name="connsiteX12" fmla="*/ 25981 w 778534"/>
                <a:gd name="connsiteY12" fmla="*/ 277049 h 599447"/>
                <a:gd name="connsiteX13" fmla="*/ 14615 w 778534"/>
                <a:gd name="connsiteY13" fmla="*/ 165520 h 599447"/>
                <a:gd name="connsiteX14" fmla="*/ 25981 w 778534"/>
                <a:gd name="connsiteY14" fmla="*/ 151605 h 599447"/>
                <a:gd name="connsiteX15" fmla="*/ 55324 w 778534"/>
                <a:gd name="connsiteY15" fmla="*/ 132120 h 599447"/>
                <a:gd name="connsiteX16" fmla="*/ 151425 w 778534"/>
                <a:gd name="connsiteY16" fmla="*/ 151605 h 599447"/>
                <a:gd name="connsiteX17" fmla="*/ 284986 w 778534"/>
                <a:gd name="connsiteY17" fmla="*/ 285166 h 599447"/>
                <a:gd name="connsiteX18" fmla="*/ 284986 w 778534"/>
                <a:gd name="connsiteY18" fmla="*/ 384 h 599447"/>
                <a:gd name="connsiteX19" fmla="*/ 394829 w 778534"/>
                <a:gd name="connsiteY19" fmla="*/ 11355 h 599447"/>
                <a:gd name="connsiteX20" fmla="*/ 508514 w 778534"/>
                <a:gd name="connsiteY20" fmla="*/ 0 h 599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78534" h="599447">
                  <a:moveTo>
                    <a:pt x="508514" y="0"/>
                  </a:moveTo>
                  <a:lnTo>
                    <a:pt x="508514" y="270202"/>
                  </a:lnTo>
                  <a:lnTo>
                    <a:pt x="627111" y="151605"/>
                  </a:lnTo>
                  <a:cubicBezTo>
                    <a:pt x="653091" y="125625"/>
                    <a:pt x="691178" y="119130"/>
                    <a:pt x="723211" y="132120"/>
                  </a:cubicBezTo>
                  <a:lnTo>
                    <a:pt x="752554" y="151605"/>
                  </a:lnTo>
                  <a:lnTo>
                    <a:pt x="763921" y="165520"/>
                  </a:lnTo>
                  <a:cubicBezTo>
                    <a:pt x="786653" y="199950"/>
                    <a:pt x="782864" y="246739"/>
                    <a:pt x="752554" y="277049"/>
                  </a:cubicBezTo>
                  <a:lnTo>
                    <a:pt x="456136" y="573467"/>
                  </a:lnTo>
                  <a:cubicBezTo>
                    <a:pt x="438816" y="590787"/>
                    <a:pt x="416115" y="599447"/>
                    <a:pt x="393414" y="599447"/>
                  </a:cubicBezTo>
                  <a:lnTo>
                    <a:pt x="389268" y="598640"/>
                  </a:lnTo>
                  <a:lnTo>
                    <a:pt x="385120" y="599447"/>
                  </a:lnTo>
                  <a:cubicBezTo>
                    <a:pt x="362419" y="599447"/>
                    <a:pt x="339719" y="590787"/>
                    <a:pt x="322399" y="573467"/>
                  </a:cubicBezTo>
                  <a:lnTo>
                    <a:pt x="25981" y="277049"/>
                  </a:lnTo>
                  <a:cubicBezTo>
                    <a:pt x="-4329" y="246739"/>
                    <a:pt x="-8118" y="199950"/>
                    <a:pt x="14615" y="165520"/>
                  </a:cubicBezTo>
                  <a:lnTo>
                    <a:pt x="25981" y="151605"/>
                  </a:lnTo>
                  <a:lnTo>
                    <a:pt x="55324" y="132120"/>
                  </a:lnTo>
                  <a:cubicBezTo>
                    <a:pt x="87357" y="119130"/>
                    <a:pt x="125444" y="125625"/>
                    <a:pt x="151425" y="151605"/>
                  </a:cubicBezTo>
                  <a:lnTo>
                    <a:pt x="284986" y="285166"/>
                  </a:lnTo>
                  <a:lnTo>
                    <a:pt x="284986" y="384"/>
                  </a:lnTo>
                  <a:lnTo>
                    <a:pt x="394829" y="11355"/>
                  </a:lnTo>
                  <a:lnTo>
                    <a:pt x="508514" y="0"/>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400">
                <a:solidFill>
                  <a:prstClr val="white"/>
                </a:solidFill>
              </a:endParaRPr>
            </a:p>
          </p:txBody>
        </p:sp>
        <p:sp>
          <p:nvSpPr>
            <p:cNvPr id="112" name="Oval 5">
              <a:extLst>
                <a:ext uri="{FF2B5EF4-FFF2-40B4-BE49-F238E27FC236}">
                  <a16:creationId xmlns:a16="http://schemas.microsoft.com/office/drawing/2014/main" xmlns="" id="{4E492E98-AA53-42B8-9744-5421E3927F2C}"/>
                </a:ext>
              </a:extLst>
            </p:cNvPr>
            <p:cNvSpPr>
              <a:spLocks noChangeArrowheads="1"/>
            </p:cNvSpPr>
            <p:nvPr/>
          </p:nvSpPr>
          <p:spPr bwMode="auto">
            <a:xfrm>
              <a:off x="4654599" y="288402"/>
              <a:ext cx="1039619" cy="1030031"/>
            </a:xfrm>
            <a:prstGeom prst="ellipse">
              <a:avLst/>
            </a:prstGeom>
            <a:solidFill>
              <a:schemeClr val="accent6">
                <a:lumMod val="40000"/>
                <a:lumOff val="60000"/>
              </a:schemeClr>
            </a:solidFill>
            <a:ln w="0">
              <a:noFill/>
              <a:prstDash val="solid"/>
              <a:round/>
              <a:headEnd/>
              <a:tailEnd/>
            </a:ln>
          </p:spPr>
          <p:txBody>
            <a:bodyPr vert="horz" wrap="square" lIns="121920" tIns="60960" rIns="121920" bIns="60960" numCol="1" anchor="ctr" anchorCtr="0" compatLnSpc="1">
              <a:prstTxWarp prst="textNoShape">
                <a:avLst/>
              </a:prstTxWarp>
            </a:bodyPr>
            <a:lstStyle/>
            <a:p>
              <a:pPr algn="ctr" rtl="0"/>
              <a:endParaRPr lang="en-US" sz="3200" b="1" dirty="0">
                <a:solidFill>
                  <a:prstClr val="white"/>
                </a:solidFill>
                <a:effectLst>
                  <a:outerShdw blurRad="38100" dist="38100" dir="2700000" algn="tl">
                    <a:srgbClr val="000000">
                      <a:alpha val="43137"/>
                    </a:srgbClr>
                  </a:outerShdw>
                </a:effectLst>
              </a:endParaRPr>
            </a:p>
          </p:txBody>
        </p:sp>
        <p:sp>
          <p:nvSpPr>
            <p:cNvPr id="113" name="Rectangle 112"/>
            <p:cNvSpPr/>
            <p:nvPr/>
          </p:nvSpPr>
          <p:spPr>
            <a:xfrm>
              <a:off x="4760703" y="278154"/>
              <a:ext cx="824443" cy="930928"/>
            </a:xfrm>
            <a:prstGeom prst="rect">
              <a:avLst/>
            </a:prstGeom>
          </p:spPr>
          <p:txBody>
            <a:bodyPr wrap="square">
              <a:spAutoFit/>
            </a:bodyPr>
            <a:lstStyle/>
            <a:p>
              <a:pPr algn="ctr"/>
              <a:r>
                <a:rPr lang="fa-IR" sz="3733" b="1" dirty="0">
                  <a:solidFill>
                    <a:prstClr val="white"/>
                  </a:solidFill>
                  <a:latin typeface="Adobe Arabic" pitchFamily="18" charset="-78"/>
                  <a:cs typeface="Adobe Arabic" pitchFamily="18" charset="-78"/>
                </a:rPr>
                <a:t>آزادی عمل</a:t>
              </a:r>
              <a:endParaRPr lang="en-US" sz="3733" b="1" dirty="0">
                <a:solidFill>
                  <a:prstClr val="black"/>
                </a:solidFill>
              </a:endParaRPr>
            </a:p>
          </p:txBody>
        </p:sp>
      </p:grpSp>
    </p:spTree>
    <p:extLst>
      <p:ext uri="{BB962C8B-B14F-4D97-AF65-F5344CB8AC3E}">
        <p14:creationId xmlns:p14="http://schemas.microsoft.com/office/powerpoint/2010/main" val="3584072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1" nodeType="clickEffect">
                                  <p:stCondLst>
                                    <p:cond delay="0"/>
                                  </p:stCondLst>
                                  <p:childTnLst>
                                    <p:animEffect transition="out" filter="fade">
                                      <p:cBhvr>
                                        <p:cTn id="25" dur="500"/>
                                        <p:tgtEl>
                                          <p:spTgt spid="3">
                                            <p:txEl>
                                              <p:pRg st="0" end="0"/>
                                            </p:txEl>
                                          </p:spTgt>
                                        </p:tgtEl>
                                      </p:cBhvr>
                                    </p:animEffect>
                                    <p:set>
                                      <p:cBhvr>
                                        <p:cTn id="26" dur="1" fill="hold">
                                          <p:stCondLst>
                                            <p:cond delay="499"/>
                                          </p:stCondLst>
                                        </p:cTn>
                                        <p:tgtEl>
                                          <p:spTgt spid="3">
                                            <p:txEl>
                                              <p:pRg st="0" end="0"/>
                                            </p:txEl>
                                          </p:spTgt>
                                        </p:tgtEl>
                                        <p:attrNameLst>
                                          <p:attrName>style.visibility</p:attrName>
                                        </p:attrNameLst>
                                      </p:cBhvr>
                                      <p:to>
                                        <p:strVal val="hidden"/>
                                      </p:to>
                                    </p:set>
                                  </p:childTnLst>
                                </p:cTn>
                              </p:par>
                              <p:par>
                                <p:cTn id="27" presetID="10" presetClass="exit" presetSubtype="0" fill="hold" grpId="0" nodeType="withEffect">
                                  <p:stCondLst>
                                    <p:cond delay="0"/>
                                  </p:stCondLst>
                                  <p:childTnLst>
                                    <p:animEffect transition="out" filter="fade">
                                      <p:cBhvr>
                                        <p:cTn id="28" dur="500"/>
                                        <p:tgtEl>
                                          <p:spTgt spid="4"/>
                                        </p:tgtEl>
                                      </p:cBhvr>
                                    </p:animEffect>
                                    <p:set>
                                      <p:cBhvr>
                                        <p:cTn id="29" dur="1" fill="hold">
                                          <p:stCondLst>
                                            <p:cond delay="499"/>
                                          </p:stCondLst>
                                        </p:cTn>
                                        <p:tgtEl>
                                          <p:spTgt spid="4"/>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nodeType="click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heel(1)">
                                      <p:cBhvr>
                                        <p:cTn id="34"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P spid="4" grpId="0"/>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2736</Words>
  <Application>Microsoft Office PowerPoint</Application>
  <PresentationFormat>Widescreen</PresentationFormat>
  <Paragraphs>437</Paragraphs>
  <Slides>14</Slides>
  <Notes>1</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14</vt:i4>
      </vt:variant>
    </vt:vector>
  </HeadingPairs>
  <TitlesOfParts>
    <vt:vector size="27" baseType="lpstr">
      <vt:lpstr>Adobe Arabic</vt:lpstr>
      <vt:lpstr>Arial</vt:lpstr>
      <vt:lpstr>B Homa</vt:lpstr>
      <vt:lpstr>B Titr</vt:lpstr>
      <vt:lpstr>Calibri</vt:lpstr>
      <vt:lpstr>Calibri Light</vt:lpstr>
      <vt:lpstr>Century Gothic</vt:lpstr>
      <vt:lpstr>Tahoma</vt:lpstr>
      <vt:lpstr>Times New Roman</vt:lpstr>
      <vt:lpstr>Wingdings</vt:lpstr>
      <vt:lpstr>Wingdings 3</vt:lpstr>
      <vt:lpstr>Office Theme</vt:lpstr>
      <vt:lpstr>Wisp</vt:lpstr>
      <vt:lpstr>PowerPoint Presentation</vt:lpstr>
      <vt:lpstr>معرفی اجمالی eThekwini </vt:lpstr>
      <vt:lpstr>مقدمه</vt:lpstr>
      <vt:lpstr>ساختار استراتژي توسعه شهري</vt:lpstr>
      <vt:lpstr>چرا طرح CDS </vt:lpstr>
      <vt:lpstr>چالش های توسعه</vt:lpstr>
      <vt:lpstr>چالش های توسعه</vt:lpstr>
      <vt:lpstr>سوات (SWOT)</vt:lpstr>
      <vt:lpstr>چشم انداز اتکوینی</vt:lpstr>
      <vt:lpstr>بیانیه هدف </vt:lpstr>
      <vt:lpstr>اقدامات لازم  برای ایجاد خط مشی استرتژیک</vt:lpstr>
      <vt:lpstr>فرایند بودجه</vt:lpstr>
      <vt:lpstr>استراتژی، برنامه، طرح</vt:lpstr>
      <vt:lpstr>نقد و بررسی</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2021-01-29T19:22:20Z</dcterms:created>
  <dcterms:modified xsi:type="dcterms:W3CDTF">2021-01-29T19:22:27Z</dcterms:modified>
</cp:coreProperties>
</file>